
<file path=[Content_Types].xml><?xml version="1.0" encoding="utf-8"?>
<Types xmlns="http://schemas.openxmlformats.org/package/2006/content-types">
  <Override PartName="/ppt/charts/chart14.xml" ContentType="application/vnd.openxmlformats-officedocument.drawingml.chart+xml"/>
  <Override PartName="/ppt/slides/slide18.xml" ContentType="application/vnd.openxmlformats-officedocument.presentationml.slide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slides/slide9.xml" ContentType="application/vnd.openxmlformats-officedocument.presentationml.slide+xml"/>
  <Override PartName="/ppt/charts/chart4.xml" ContentType="application/vnd.openxmlformats-officedocument.drawingml.chart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theme/themeOverride11.xml" ContentType="application/vnd.openxmlformats-officedocument.themeOverride+xml"/>
  <Default Extension="xml" ContentType="application/xml"/>
  <Override PartName="/ppt/theme/themeOverride7.xml" ContentType="application/vnd.openxmlformats-officedocument.themeOverride+xml"/>
  <Override PartName="/ppt/tableStyles.xml" ContentType="application/vnd.openxmlformats-officedocument.presentationml.tableStyles+xml"/>
  <Override PartName="/ppt/charts/chart5.xml" ContentType="application/vnd.openxmlformats-officedocument.drawingml.chart+xml"/>
  <Override PartName="/ppt/charts/chart11.xml" ContentType="application/vnd.openxmlformats-officedocument.drawingml.chart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theme/themeOverride12.xml" ContentType="application/vnd.openxmlformats-officedocument.themeOverride+xml"/>
  <Override PartName="/ppt/theme/themeOverride8.xml" ContentType="application/vnd.openxmlformats-officedocument.themeOverride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theme/themeOverride13.xml" ContentType="application/vnd.openxmlformats-officedocument.themeOverride+xml"/>
  <Override PartName="/ppt/theme/themeOverride9.xml" ContentType="application/vnd.openxmlformats-officedocument.themeOverride+xml"/>
  <Override PartName="/ppt/charts/chart13.xml" ContentType="application/vnd.openxmlformats-officedocument.drawingml.chart+xml"/>
  <Override PartName="/ppt/charts/chart7.xml" ContentType="application/vnd.openxmlformats-officedocument.drawingml.chart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theme/themeOverride5.xml" ContentType="application/vnd.openxmlformats-officedocument.themeOverride+xml"/>
  <Override PartName="/ppt/slides/slide8.xml" ContentType="application/vnd.openxmlformats-officedocument.presentationml.slide+xml"/>
  <Override PartName="/ppt/charts/chart3.xml" ContentType="application/vnd.openxmlformats-officedocument.drawingml.char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Override14.xml" ContentType="application/vnd.openxmlformats-officedocument.themeOverride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charts/chart8.xml" ContentType="application/vnd.openxmlformats-officedocument.drawingml.chart+xml"/>
  <Override PartName="/ppt/theme/themeOverride10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4122" r:id="rId1"/>
  </p:sldMasterIdLst>
  <p:notesMasterIdLst>
    <p:notesMasterId r:id="rId20"/>
  </p:notesMasterIdLst>
  <p:sldIdLst>
    <p:sldId id="256" r:id="rId2"/>
    <p:sldId id="257" r:id="rId3"/>
    <p:sldId id="341" r:id="rId4"/>
    <p:sldId id="334" r:id="rId5"/>
    <p:sldId id="288" r:id="rId6"/>
    <p:sldId id="328" r:id="rId7"/>
    <p:sldId id="329" r:id="rId8"/>
    <p:sldId id="330" r:id="rId9"/>
    <p:sldId id="331" r:id="rId10"/>
    <p:sldId id="332" r:id="rId11"/>
    <p:sldId id="289" r:id="rId12"/>
    <p:sldId id="333" r:id="rId13"/>
    <p:sldId id="335" r:id="rId14"/>
    <p:sldId id="336" r:id="rId15"/>
    <p:sldId id="337" r:id="rId16"/>
    <p:sldId id="338" r:id="rId17"/>
    <p:sldId id="339" r:id="rId18"/>
    <p:sldId id="34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-ark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package" Target="../embeddings/Microsoft_Excel-ark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1.xml"/><Relationship Id="rId2" Type="http://schemas.openxmlformats.org/officeDocument/2006/relationships/package" Target="../embeddings/Microsoft_Excel-ark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2.xml"/><Relationship Id="rId2" Type="http://schemas.openxmlformats.org/officeDocument/2006/relationships/package" Target="../embeddings/Microsoft_Excel-ark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3.xml"/><Relationship Id="rId2" Type="http://schemas.openxmlformats.org/officeDocument/2006/relationships/package" Target="../embeddings/Microsoft_Excel-ark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4.xml"/><Relationship Id="rId2" Type="http://schemas.openxmlformats.org/officeDocument/2006/relationships/package" Target="../embeddings/Microsoft_Excel-ark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-ar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-ark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-ark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-ark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package" Target="../embeddings/Microsoft_Excel-ark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package" Target="../embeddings/Microsoft_Excel-ark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package" Target="../embeddings/Microsoft_Excel-ark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package" Target="../embeddings/Microsoft_Excel-ark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Bil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'Ark1'!$A$2:$A$5</c:f>
              <c:strCache>
                <c:ptCount val="4"/>
                <c:pt idx="0">
                  <c:v>Betalt reklame/annonsering</c:v>
                </c:pt>
                <c:pt idx="1">
                  <c:v>Egne kanaler som webportal, nyhetsbrev eller kundemagasin</c:v>
                </c:pt>
                <c:pt idx="2">
                  <c:v>Redaksjonell PR som pressemeldinger og presseevents</c:v>
                </c:pt>
                <c:pt idx="3">
                  <c:v>Ingen av alternativene</c:v>
                </c:pt>
              </c:strCache>
            </c:strRef>
          </c:cat>
          <c:val>
            <c:numRef>
              <c:f>'Ark1'!$B$2:$B$5</c:f>
              <c:numCache>
                <c:formatCode>###0.0%</c:formatCode>
                <c:ptCount val="4"/>
                <c:pt idx="0">
                  <c:v>0.714285714285714</c:v>
                </c:pt>
                <c:pt idx="1">
                  <c:v>0.0952380952380952</c:v>
                </c:pt>
                <c:pt idx="2">
                  <c:v>0.0952380952380952</c:v>
                </c:pt>
                <c:pt idx="3">
                  <c:v>0.0952380952380952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Båt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'Ark1'!$A$2:$A$5</c:f>
              <c:strCache>
                <c:ptCount val="4"/>
                <c:pt idx="0">
                  <c:v>Betalt reklame/annonsering</c:v>
                </c:pt>
                <c:pt idx="1">
                  <c:v>Egne kanaler som webportal, nyhetsbrev eller kundemagasin</c:v>
                </c:pt>
                <c:pt idx="2">
                  <c:v>Redaksjonell PR som pressemeldinger og presseevents</c:v>
                </c:pt>
                <c:pt idx="3">
                  <c:v>Ingen av alternativene</c:v>
                </c:pt>
              </c:strCache>
            </c:strRef>
          </c:cat>
          <c:val>
            <c:numRef>
              <c:f>'Ark1'!$C$2:$C$5</c:f>
              <c:numCache>
                <c:formatCode>###0.0%</c:formatCode>
                <c:ptCount val="4"/>
                <c:pt idx="0">
                  <c:v>0.9375</c:v>
                </c:pt>
                <c:pt idx="1">
                  <c:v>0.125</c:v>
                </c:pt>
                <c:pt idx="2">
                  <c:v>0.0625</c:v>
                </c:pt>
                <c:pt idx="3">
                  <c:v>0.0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'Ark1'!$A$2:$A$5</c:f>
              <c:strCache>
                <c:ptCount val="4"/>
                <c:pt idx="0">
                  <c:v>Betalt reklame/annonsering</c:v>
                </c:pt>
                <c:pt idx="1">
                  <c:v>Egne kanaler som webportal, nyhetsbrev eller kundemagasin</c:v>
                </c:pt>
                <c:pt idx="2">
                  <c:v>Redaksjonell PR som pressemeldinger og presseevents</c:v>
                </c:pt>
                <c:pt idx="3">
                  <c:v>Ingen av alternativene</c:v>
                </c:pt>
              </c:strCache>
            </c:strRef>
          </c:cat>
          <c:val>
            <c:numRef>
              <c:f>'Ark1'!$D$2:$D$5</c:f>
              <c:numCache>
                <c:formatCode>###0.0%</c:formatCode>
                <c:ptCount val="4"/>
                <c:pt idx="0">
                  <c:v>0.825</c:v>
                </c:pt>
                <c:pt idx="1">
                  <c:v>0.1</c:v>
                </c:pt>
                <c:pt idx="2">
                  <c:v>0.075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axId val="552437816"/>
        <c:axId val="552420056"/>
      </c:barChart>
      <c:catAx>
        <c:axId val="552437816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52420056"/>
        <c:crosses val="autoZero"/>
        <c:auto val="1"/>
        <c:lblAlgn val="ctr"/>
        <c:lblOffset val="100"/>
      </c:catAx>
      <c:valAx>
        <c:axId val="552420056"/>
        <c:scaling>
          <c:orientation val="minMax"/>
          <c:max val="1.0"/>
        </c:scaling>
        <c:axPos val="b"/>
        <c:majorGridlines/>
        <c:numFmt formatCode="0\ %" sourceLinked="0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52437816"/>
        <c:crosses val="max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Bil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'Ark1'!$A$2:$A$7</c:f>
              <c:strCache>
                <c:ptCount val="6"/>
                <c:pt idx="0">
                  <c:v>Det er ikke budsjettert med redaksjonell PR i år</c:v>
                </c:pt>
                <c:pt idx="1">
                  <c:v>Mindre enn 10% er redaksjonell PR</c:v>
                </c:pt>
                <c:pt idx="2">
                  <c:v>Rundt 20% er redaksjonell PR</c:v>
                </c:pt>
                <c:pt idx="3">
                  <c:v>Rundt 30% er redaksjonell PR</c:v>
                </c:pt>
                <c:pt idx="4">
                  <c:v>Rundt 40% er redaksjonell PR</c:v>
                </c:pt>
                <c:pt idx="5">
                  <c:v>Vet ikke</c:v>
                </c:pt>
              </c:strCache>
            </c:strRef>
          </c:cat>
          <c:val>
            <c:numRef>
              <c:f>'Ark1'!$B$2:$B$7</c:f>
              <c:numCache>
                <c:formatCode>###0.0%</c:formatCode>
                <c:ptCount val="6"/>
                <c:pt idx="0">
                  <c:v>0.294117647058824</c:v>
                </c:pt>
                <c:pt idx="1">
                  <c:v>0.117647058823529</c:v>
                </c:pt>
                <c:pt idx="2">
                  <c:v>0.235294117647059</c:v>
                </c:pt>
                <c:pt idx="3">
                  <c:v>0.0588235294117647</c:v>
                </c:pt>
                <c:pt idx="4">
                  <c:v>0.117647058823529</c:v>
                </c:pt>
                <c:pt idx="5">
                  <c:v>0.176470588235294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Båt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'Ark1'!$A$2:$A$7</c:f>
              <c:strCache>
                <c:ptCount val="6"/>
                <c:pt idx="0">
                  <c:v>Det er ikke budsjettert med redaksjonell PR i år</c:v>
                </c:pt>
                <c:pt idx="1">
                  <c:v>Mindre enn 10% er redaksjonell PR</c:v>
                </c:pt>
                <c:pt idx="2">
                  <c:v>Rundt 20% er redaksjonell PR</c:v>
                </c:pt>
                <c:pt idx="3">
                  <c:v>Rundt 30% er redaksjonell PR</c:v>
                </c:pt>
                <c:pt idx="4">
                  <c:v>Rundt 40% er redaksjonell PR</c:v>
                </c:pt>
                <c:pt idx="5">
                  <c:v>Vet ikke</c:v>
                </c:pt>
              </c:strCache>
            </c:strRef>
          </c:cat>
          <c:val>
            <c:numRef>
              <c:f>'Ark1'!$C$2:$C$7</c:f>
              <c:numCache>
                <c:formatCode>###0.0%</c:formatCode>
                <c:ptCount val="6"/>
                <c:pt idx="0">
                  <c:v>0.333333333333333</c:v>
                </c:pt>
                <c:pt idx="1">
                  <c:v>0.416666666666667</c:v>
                </c:pt>
                <c:pt idx="2">
                  <c:v>0.166666666666667</c:v>
                </c:pt>
                <c:pt idx="3">
                  <c:v>0.0</c:v>
                </c:pt>
                <c:pt idx="4">
                  <c:v>0.0</c:v>
                </c:pt>
                <c:pt idx="5">
                  <c:v>0.0833333333333333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'Ark1'!$A$2:$A$7</c:f>
              <c:strCache>
                <c:ptCount val="6"/>
                <c:pt idx="0">
                  <c:v>Det er ikke budsjettert med redaksjonell PR i år</c:v>
                </c:pt>
                <c:pt idx="1">
                  <c:v>Mindre enn 10% er redaksjonell PR</c:v>
                </c:pt>
                <c:pt idx="2">
                  <c:v>Rundt 20% er redaksjonell PR</c:v>
                </c:pt>
                <c:pt idx="3">
                  <c:v>Rundt 30% er redaksjonell PR</c:v>
                </c:pt>
                <c:pt idx="4">
                  <c:v>Rundt 40% er redaksjonell PR</c:v>
                </c:pt>
                <c:pt idx="5">
                  <c:v>Vet ikke</c:v>
                </c:pt>
              </c:strCache>
            </c:strRef>
          </c:cat>
          <c:val>
            <c:numRef>
              <c:f>'Ark1'!$D$2:$D$7</c:f>
              <c:numCache>
                <c:formatCode>###0.0%</c:formatCode>
                <c:ptCount val="6"/>
                <c:pt idx="0">
                  <c:v>0.28125</c:v>
                </c:pt>
                <c:pt idx="1">
                  <c:v>0.21875</c:v>
                </c:pt>
                <c:pt idx="2">
                  <c:v>0.21875</c:v>
                </c:pt>
                <c:pt idx="3">
                  <c:v>0.09375</c:v>
                </c:pt>
                <c:pt idx="4">
                  <c:v>0.0625</c:v>
                </c:pt>
                <c:pt idx="5">
                  <c:v>0.125</c:v>
                </c:pt>
              </c:numCache>
            </c:numRef>
          </c:val>
        </c:ser>
        <c:dLbls>
          <c:showVal val="1"/>
        </c:dLbls>
        <c:axId val="552367928"/>
        <c:axId val="562953496"/>
      </c:barChart>
      <c:catAx>
        <c:axId val="552367928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62953496"/>
        <c:crosses val="autoZero"/>
        <c:auto val="1"/>
        <c:lblAlgn val="ctr"/>
        <c:lblOffset val="100"/>
      </c:catAx>
      <c:valAx>
        <c:axId val="562953496"/>
        <c:scaling>
          <c:orientation val="minMax"/>
        </c:scaling>
        <c:axPos val="b"/>
        <c:majorGridlines/>
        <c:numFmt formatCode="0\ %" sourceLinked="0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52367928"/>
        <c:crosses val="max"/>
        <c:crossBetween val="between"/>
        <c:majorUnit val="0.1"/>
      </c:valAx>
    </c:plotArea>
    <c:legend>
      <c:legendPos val="r"/>
      <c:layout/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percentStacked"/>
        <c:ser>
          <c:idx val="0"/>
          <c:order val="0"/>
          <c:tx>
            <c:strRef>
              <c:f>'Ark1'!$A$2</c:f>
              <c:strCache>
                <c:ptCount val="1"/>
                <c:pt idx="0">
                  <c:v>1 - Betalt reklame er vesentlig viktigare enn redaksjonell PR</c:v>
                </c:pt>
              </c:strCache>
            </c:strRef>
          </c:tx>
          <c:dLbls>
            <c:dLbl>
              <c:idx val="0"/>
              <c:layout>
                <c:manualLayout>
                  <c:x val="-0.00740046318741563"/>
                  <c:y val="0.0"/>
                </c:manualLayout>
              </c:layout>
              <c:showVal val="1"/>
            </c:dLbl>
            <c:dLbl>
              <c:idx val="1"/>
              <c:layout>
                <c:manualLayout>
                  <c:x val="-0.00592037054993251"/>
                  <c:y val="0.0"/>
                </c:manualLayout>
              </c:layout>
              <c:showVal val="1"/>
            </c:dLbl>
            <c:dLbl>
              <c:idx val="2"/>
              <c:layout>
                <c:manualLayout>
                  <c:x val="-0.00296018527496625"/>
                  <c:y val="5.08616212955574E-7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'Ark1'!$B$2:$D$2</c:f>
              <c:numCache>
                <c:formatCode>###0.0%</c:formatCode>
                <c:ptCount val="3"/>
                <c:pt idx="0">
                  <c:v>0.571428571428571</c:v>
                </c:pt>
                <c:pt idx="1">
                  <c:v>0.6875</c:v>
                </c:pt>
                <c:pt idx="2">
                  <c:v>0.625</c:v>
                </c:pt>
              </c:numCache>
            </c:numRef>
          </c:val>
        </c:ser>
        <c:ser>
          <c:idx val="1"/>
          <c:order val="1"/>
          <c:tx>
            <c:strRef>
              <c:f>'Ark1'!$A$3</c:f>
              <c:strCache>
                <c:ptCount val="1"/>
                <c:pt idx="0">
                  <c:v>2 - Betalt reklame er noe viktigere enn redaksjonell PR</c:v>
                </c:pt>
              </c:strCache>
            </c:strRef>
          </c:tx>
          <c:dLbls>
            <c:dLbl>
              <c:idx val="0"/>
              <c:layout>
                <c:manualLayout>
                  <c:x val="0.0133208337373481"/>
                  <c:y val="0.0"/>
                </c:manualLayout>
              </c:layout>
              <c:showVal val="1"/>
            </c:dLbl>
            <c:dLbl>
              <c:idx val="1"/>
              <c:layout>
                <c:manualLayout>
                  <c:x val="0.0177611116497975"/>
                  <c:y val="2.54308106477787E-7"/>
                </c:manualLayout>
              </c:layout>
              <c:showVal val="1"/>
            </c:dLbl>
            <c:dLbl>
              <c:idx val="2"/>
              <c:layout>
                <c:manualLayout>
                  <c:x val="0.0192412042872806"/>
                  <c:y val="2.54308106477787E-7"/>
                </c:manualLayout>
              </c:layout>
              <c:showVal val="1"/>
            </c:dLbl>
            <c:txPr>
              <a:bodyPr/>
              <a:lstStyle/>
              <a:p>
                <a:pPr algn="r"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'Ark1'!$B$3:$D$3</c:f>
              <c:numCache>
                <c:formatCode>###0.0%</c:formatCode>
                <c:ptCount val="3"/>
                <c:pt idx="0">
                  <c:v>0.0952380952380952</c:v>
                </c:pt>
                <c:pt idx="1">
                  <c:v>0.25</c:v>
                </c:pt>
                <c:pt idx="2">
                  <c:v>0.15</c:v>
                </c:pt>
              </c:numCache>
            </c:numRef>
          </c:val>
        </c:ser>
        <c:ser>
          <c:idx val="2"/>
          <c:order val="2"/>
          <c:tx>
            <c:strRef>
              <c:f>'Ark1'!$A$4</c:f>
              <c:strCache>
                <c:ptCount val="1"/>
                <c:pt idx="0">
                  <c:v>3 - Like viktig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layout>
                <c:manualLayout>
                  <c:x val="-0.00296018527496625"/>
                  <c:y val="0.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'Ark1'!$B$4:$D$4</c:f>
              <c:numCache>
                <c:formatCode>###0.0%</c:formatCode>
                <c:ptCount val="3"/>
                <c:pt idx="0">
                  <c:v>0.142857142857143</c:v>
                </c:pt>
                <c:pt idx="1">
                  <c:v>0.0</c:v>
                </c:pt>
                <c:pt idx="2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'Ark1'!$A$5</c:f>
              <c:strCache>
                <c:ptCount val="1"/>
                <c:pt idx="0">
                  <c:v>4 - Redaksjonell PR er noe viktigere enn betalt reklame</c:v>
                </c:pt>
              </c:strCache>
            </c:strRef>
          </c:tx>
          <c:dLbls>
            <c:dLbl>
              <c:idx val="1"/>
              <c:layout>
                <c:manualLayout>
                  <c:x val="0.0177611116497975"/>
                  <c:y val="5.03028888927498E-17"/>
                </c:manualLayout>
              </c:layout>
              <c:showVal val="1"/>
            </c:dLbl>
            <c:dLbl>
              <c:idx val="2"/>
              <c:layout>
                <c:manualLayout>
                  <c:x val="-0.0059203705499325"/>
                  <c:y val="0.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'Ark1'!$B$5:$D$5</c:f>
              <c:numCache>
                <c:formatCode>###0.0%</c:formatCode>
                <c:ptCount val="3"/>
                <c:pt idx="0">
                  <c:v>0.0952380952380952</c:v>
                </c:pt>
                <c:pt idx="1">
                  <c:v>0.0625</c:v>
                </c:pt>
                <c:pt idx="2">
                  <c:v>0.075</c:v>
                </c:pt>
              </c:numCache>
            </c:numRef>
          </c:val>
        </c:ser>
        <c:ser>
          <c:idx val="4"/>
          <c:order val="4"/>
          <c:tx>
            <c:strRef>
              <c:f>'Ark1'!$A$6</c:f>
              <c:strCache>
                <c:ptCount val="1"/>
                <c:pt idx="0">
                  <c:v>5 - Redaksjonell PR er vesentlig viktigere enn betalt reklame</c:v>
                </c:pt>
              </c:strCache>
            </c:strRef>
          </c:tx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'Ark1'!$B$6:$D$6</c:f>
              <c:numCache>
                <c:formatCode>###0.0%</c:formatCode>
                <c:ptCount val="3"/>
                <c:pt idx="0">
                  <c:v>0.0476190476190476</c:v>
                </c:pt>
                <c:pt idx="1">
                  <c:v>0.0</c:v>
                </c:pt>
                <c:pt idx="2">
                  <c:v>0.025</c:v>
                </c:pt>
              </c:numCache>
            </c:numRef>
          </c:val>
        </c:ser>
        <c:ser>
          <c:idx val="5"/>
          <c:order val="5"/>
          <c:tx>
            <c:strRef>
              <c:f>'Ark1'!$A$7</c:f>
              <c:strCache>
                <c:ptCount val="1"/>
                <c:pt idx="0">
                  <c:v>Vet ikke</c:v>
                </c:pt>
              </c:strCache>
            </c:strRef>
          </c:tx>
          <c:dLbls>
            <c:dLbl>
              <c:idx val="0"/>
              <c:layout>
                <c:manualLayout>
                  <c:x val="0.011840741099865"/>
                  <c:y val="0.0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.0207212969247637"/>
                  <c:y val="2.16049262688681E-7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'Ark1'!$B$7:$D$7</c:f>
              <c:numCache>
                <c:formatCode>###0.0%</c:formatCode>
                <c:ptCount val="3"/>
                <c:pt idx="0">
                  <c:v>0.0476190476190476</c:v>
                </c:pt>
                <c:pt idx="1">
                  <c:v>0.0</c:v>
                </c:pt>
                <c:pt idx="2">
                  <c:v>0.025</c:v>
                </c:pt>
              </c:numCache>
            </c:numRef>
          </c:val>
        </c:ser>
        <c:dLbls>
          <c:showVal val="1"/>
        </c:dLbls>
        <c:overlap val="100"/>
        <c:axId val="562862328"/>
        <c:axId val="562854504"/>
      </c:barChart>
      <c:catAx>
        <c:axId val="562862328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62854504"/>
        <c:crosses val="autoZero"/>
        <c:auto val="1"/>
        <c:lblAlgn val="ctr"/>
        <c:lblOffset val="100"/>
      </c:catAx>
      <c:valAx>
        <c:axId val="562854504"/>
        <c:scaling>
          <c:orientation val="minMax"/>
        </c:scaling>
        <c:axPos val="b"/>
        <c:majorGridlines/>
        <c:numFmt formatCode="0\ %" sourceLinked="1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62862328"/>
        <c:crosses val="max"/>
        <c:crossBetween val="between"/>
        <c:majorUnit val="0.2"/>
      </c:valAx>
    </c:plotArea>
    <c:legend>
      <c:legendPos val="r"/>
      <c:layout/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percentStacked"/>
        <c:ser>
          <c:idx val="0"/>
          <c:order val="0"/>
          <c:tx>
            <c:strRef>
              <c:f>'Ark1'!$A$2</c:f>
              <c:strCache>
                <c:ptCount val="1"/>
                <c:pt idx="0">
                  <c:v>1 - Betalt reklame er vesentlig viktigare enn egne kanaler</c:v>
                </c:pt>
              </c:strCache>
            </c:strRef>
          </c:tx>
          <c:dLbls>
            <c:dLbl>
              <c:idx val="0"/>
              <c:layout>
                <c:manualLayout>
                  <c:x val="-0.00740046318741563"/>
                  <c:y val="0.0"/>
                </c:manualLayout>
              </c:layout>
              <c:showVal val="1"/>
            </c:dLbl>
            <c:dLbl>
              <c:idx val="1"/>
              <c:layout>
                <c:manualLayout>
                  <c:x val="-0.00592037054993251"/>
                  <c:y val="0.0"/>
                </c:manualLayout>
              </c:layout>
              <c:showVal val="1"/>
            </c:dLbl>
            <c:dLbl>
              <c:idx val="2"/>
              <c:layout>
                <c:manualLayout>
                  <c:x val="-0.00296018527496625"/>
                  <c:y val="5.08616212955574E-7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'Ark1'!$B$2:$D$2</c:f>
              <c:numCache>
                <c:formatCode>###0.0%</c:formatCode>
                <c:ptCount val="3"/>
                <c:pt idx="0">
                  <c:v>0.619047619047619</c:v>
                </c:pt>
                <c:pt idx="1">
                  <c:v>0.5</c:v>
                </c:pt>
                <c:pt idx="2">
                  <c:v>0.575</c:v>
                </c:pt>
              </c:numCache>
            </c:numRef>
          </c:val>
        </c:ser>
        <c:ser>
          <c:idx val="1"/>
          <c:order val="1"/>
          <c:tx>
            <c:strRef>
              <c:f>'Ark1'!$A$3</c:f>
              <c:strCache>
                <c:ptCount val="1"/>
                <c:pt idx="0">
                  <c:v>2 - Betalt reklame er noe viktigere enn egne kanaler</c:v>
                </c:pt>
              </c:strCache>
            </c:strRef>
          </c:tx>
          <c:dLbls>
            <c:dLbl>
              <c:idx val="0"/>
              <c:layout>
                <c:manualLayout>
                  <c:x val="0.0133208337373481"/>
                  <c:y val="0.0"/>
                </c:manualLayout>
              </c:layout>
              <c:showVal val="1"/>
            </c:dLbl>
            <c:dLbl>
              <c:idx val="1"/>
              <c:layout>
                <c:manualLayout>
                  <c:x val="0.0177611116497975"/>
                  <c:y val="2.54308106477787E-7"/>
                </c:manualLayout>
              </c:layout>
              <c:showVal val="1"/>
            </c:dLbl>
            <c:dLbl>
              <c:idx val="2"/>
              <c:layout>
                <c:manualLayout>
                  <c:x val="0.0192412042872806"/>
                  <c:y val="2.54308106477787E-7"/>
                </c:manualLayout>
              </c:layout>
              <c:showVal val="1"/>
            </c:dLbl>
            <c:txPr>
              <a:bodyPr/>
              <a:lstStyle/>
              <a:p>
                <a:pPr algn="r"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'Ark1'!$B$3:$D$3</c:f>
              <c:numCache>
                <c:formatCode>###0.0%</c:formatCode>
                <c:ptCount val="3"/>
                <c:pt idx="0">
                  <c:v>0.142857142857143</c:v>
                </c:pt>
                <c:pt idx="1">
                  <c:v>0.4375</c:v>
                </c:pt>
                <c:pt idx="2">
                  <c:v>0.275</c:v>
                </c:pt>
              </c:numCache>
            </c:numRef>
          </c:val>
        </c:ser>
        <c:ser>
          <c:idx val="2"/>
          <c:order val="2"/>
          <c:tx>
            <c:strRef>
              <c:f>'Ark1'!$A$4</c:f>
              <c:strCache>
                <c:ptCount val="1"/>
                <c:pt idx="0">
                  <c:v>3 - Like viktig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layout>
                <c:manualLayout>
                  <c:x val="-0.00296018527496625"/>
                  <c:y val="0.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'Ark1'!$B$4:$D$4</c:f>
              <c:numCache>
                <c:formatCode>###0.0%</c:formatCode>
                <c:ptCount val="3"/>
                <c:pt idx="0">
                  <c:v>0.142857142857143</c:v>
                </c:pt>
                <c:pt idx="1">
                  <c:v>0.0</c:v>
                </c:pt>
                <c:pt idx="2">
                  <c:v>0.075</c:v>
                </c:pt>
              </c:numCache>
            </c:numRef>
          </c:val>
        </c:ser>
        <c:ser>
          <c:idx val="3"/>
          <c:order val="3"/>
          <c:tx>
            <c:strRef>
              <c:f>'Ark1'!$A$5</c:f>
              <c:strCache>
                <c:ptCount val="1"/>
                <c:pt idx="0">
                  <c:v>4 - Egne kanaler er noe viktigere enn betalt reklame</c:v>
                </c:pt>
              </c:strCache>
            </c:strRef>
          </c:tx>
          <c:dLbls>
            <c:dLbl>
              <c:idx val="1"/>
              <c:layout>
                <c:manualLayout>
                  <c:x val="0.0059203705499325"/>
                  <c:y val="4.32098525427665E-7"/>
                </c:manualLayout>
              </c:layout>
              <c:showVal val="1"/>
            </c:dLbl>
            <c:dLbl>
              <c:idx val="2"/>
              <c:layout>
                <c:manualLayout>
                  <c:x val="-1.16542727360876E-7"/>
                  <c:y val="2.16049262688681E-7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'Ark1'!$B$5:$D$5</c:f>
              <c:numCache>
                <c:formatCode>###0.0%</c:formatCode>
                <c:ptCount val="3"/>
                <c:pt idx="0">
                  <c:v>0.0476190476190476</c:v>
                </c:pt>
                <c:pt idx="1">
                  <c:v>0.0625</c:v>
                </c:pt>
                <c:pt idx="2">
                  <c:v>0.05</c:v>
                </c:pt>
              </c:numCache>
            </c:numRef>
          </c:val>
        </c:ser>
        <c:ser>
          <c:idx val="4"/>
          <c:order val="4"/>
          <c:tx>
            <c:strRef>
              <c:f>'Ark1'!$A$6</c:f>
              <c:strCache>
                <c:ptCount val="1"/>
                <c:pt idx="0">
                  <c:v>5 - Egne kanaler er vesentlig viktigere enn betalt reklame</c:v>
                </c:pt>
              </c:strCache>
            </c:strRef>
          </c:tx>
          <c:dLbls>
            <c:delete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'Ark1'!$B$6:$D$6</c:f>
              <c:numCache>
                <c:formatCode>###0.0%</c:formatCode>
                <c:ptCount val="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</c:numCache>
            </c:numRef>
          </c:val>
        </c:ser>
        <c:ser>
          <c:idx val="5"/>
          <c:order val="5"/>
          <c:tx>
            <c:strRef>
              <c:f>'Ark1'!$A$7</c:f>
              <c:strCache>
                <c:ptCount val="1"/>
                <c:pt idx="0">
                  <c:v>Vet ikke</c:v>
                </c:pt>
              </c:strCache>
            </c:strRef>
          </c:tx>
          <c:dLbls>
            <c:dLbl>
              <c:idx val="0"/>
              <c:layout>
                <c:manualLayout>
                  <c:x val="0.0222013895622469"/>
                  <c:y val="2.16049262688681E-7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0.0207212969247637"/>
                  <c:y val="2.16049262688681E-7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'Ark1'!$B$7:$D$7</c:f>
              <c:numCache>
                <c:formatCode>###0.0%</c:formatCode>
                <c:ptCount val="3"/>
                <c:pt idx="0">
                  <c:v>0.0476190476190476</c:v>
                </c:pt>
                <c:pt idx="1">
                  <c:v>0.0</c:v>
                </c:pt>
                <c:pt idx="2">
                  <c:v>0.025</c:v>
                </c:pt>
              </c:numCache>
            </c:numRef>
          </c:val>
        </c:ser>
        <c:dLbls>
          <c:showVal val="1"/>
        </c:dLbls>
        <c:overlap val="100"/>
        <c:axId val="502098152"/>
        <c:axId val="501703080"/>
      </c:barChart>
      <c:catAx>
        <c:axId val="502098152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01703080"/>
        <c:crosses val="autoZero"/>
        <c:auto val="1"/>
        <c:lblAlgn val="ctr"/>
        <c:lblOffset val="100"/>
      </c:catAx>
      <c:valAx>
        <c:axId val="501703080"/>
        <c:scaling>
          <c:orientation val="minMax"/>
        </c:scaling>
        <c:axPos val="b"/>
        <c:majorGridlines/>
        <c:numFmt formatCode="0\ %" sourceLinked="1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02098152"/>
        <c:crosses val="max"/>
        <c:crossBetween val="between"/>
        <c:majorUnit val="0.2"/>
      </c:valAx>
    </c:plotArea>
    <c:legend>
      <c:legendPos val="r"/>
      <c:layout/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percentStacked"/>
        <c:ser>
          <c:idx val="0"/>
          <c:order val="0"/>
          <c:tx>
            <c:strRef>
              <c:f>'Ark1'!$A$2</c:f>
              <c:strCache>
                <c:ptCount val="1"/>
                <c:pt idx="0">
                  <c:v>1 - Betalt reklame er vesentlig viktigare enn sosiale medier </c:v>
                </c:pt>
              </c:strCache>
            </c:strRef>
          </c:tx>
          <c:dLbls>
            <c:dLbl>
              <c:idx val="0"/>
              <c:layout>
                <c:manualLayout>
                  <c:x val="-0.00740046318741563"/>
                  <c:y val="0.0"/>
                </c:manualLayout>
              </c:layout>
              <c:showVal val="1"/>
            </c:dLbl>
            <c:dLbl>
              <c:idx val="1"/>
              <c:layout>
                <c:manualLayout>
                  <c:x val="-0.00592037054993251"/>
                  <c:y val="0.0"/>
                </c:manualLayout>
              </c:layout>
              <c:showVal val="1"/>
            </c:dLbl>
            <c:dLbl>
              <c:idx val="2"/>
              <c:layout>
                <c:manualLayout>
                  <c:x val="-0.00296018527496625"/>
                  <c:y val="5.08616212955574E-7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'Ark1'!$B$2:$D$2</c:f>
              <c:numCache>
                <c:formatCode>###0.0%</c:formatCode>
                <c:ptCount val="3"/>
                <c:pt idx="0">
                  <c:v>0.619047619047619</c:v>
                </c:pt>
                <c:pt idx="1">
                  <c:v>0.75</c:v>
                </c:pt>
                <c:pt idx="2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'Ark1'!$A$3</c:f>
              <c:strCache>
                <c:ptCount val="1"/>
                <c:pt idx="0">
                  <c:v>2 - Betalt reklame er noe viktigere enn sosiale medier</c:v>
                </c:pt>
              </c:strCache>
            </c:strRef>
          </c:tx>
          <c:dLbls>
            <c:dLbl>
              <c:idx val="0"/>
              <c:layout>
                <c:manualLayout>
                  <c:x val="0.0133208337373481"/>
                  <c:y val="0.0"/>
                </c:manualLayout>
              </c:layout>
              <c:showVal val="1"/>
            </c:dLbl>
            <c:dLbl>
              <c:idx val="1"/>
              <c:layout>
                <c:manualLayout>
                  <c:x val="0.00740046318741562"/>
                  <c:y val="4.32098525427665E-7"/>
                </c:manualLayout>
              </c:layout>
              <c:showVal val="1"/>
            </c:dLbl>
            <c:dLbl>
              <c:idx val="2"/>
              <c:layout>
                <c:manualLayout>
                  <c:x val="0.0192412042872806"/>
                  <c:y val="2.54308106477787E-7"/>
                </c:manualLayout>
              </c:layout>
              <c:showVal val="1"/>
            </c:dLbl>
            <c:txPr>
              <a:bodyPr/>
              <a:lstStyle/>
              <a:p>
                <a:pPr algn="r"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'Ark1'!$B$3:$D$3</c:f>
              <c:numCache>
                <c:formatCode>###0.0%</c:formatCode>
                <c:ptCount val="3"/>
                <c:pt idx="0">
                  <c:v>0.238095238095238</c:v>
                </c:pt>
                <c:pt idx="1">
                  <c:v>0.125</c:v>
                </c:pt>
                <c:pt idx="2">
                  <c:v>0.225</c:v>
                </c:pt>
              </c:numCache>
            </c:numRef>
          </c:val>
        </c:ser>
        <c:ser>
          <c:idx val="2"/>
          <c:order val="2"/>
          <c:tx>
            <c:strRef>
              <c:f>'Ark1'!$A$4</c:f>
              <c:strCache>
                <c:ptCount val="1"/>
                <c:pt idx="0">
                  <c:v>3 - Like viktig</c:v>
                </c:pt>
              </c:strCache>
            </c:strRef>
          </c:tx>
          <c:dLbls>
            <c:dLbl>
              <c:idx val="2"/>
              <c:layout>
                <c:manualLayout>
                  <c:x val="-0.00296018527496625"/>
                  <c:y val="0.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'Ark1'!$B$4:$D$4</c:f>
              <c:numCache>
                <c:formatCode>###0.0%</c:formatCode>
                <c:ptCount val="3"/>
                <c:pt idx="0">
                  <c:v>0.142857142857143</c:v>
                </c:pt>
                <c:pt idx="1">
                  <c:v>0.125</c:v>
                </c:pt>
                <c:pt idx="2">
                  <c:v>0.125</c:v>
                </c:pt>
              </c:numCache>
            </c:numRef>
          </c:val>
        </c:ser>
        <c:ser>
          <c:idx val="3"/>
          <c:order val="3"/>
          <c:tx>
            <c:strRef>
              <c:f>'Ark1'!$A$5</c:f>
              <c:strCache>
                <c:ptCount val="1"/>
                <c:pt idx="0">
                  <c:v>4 - Sosiale medier er noe viktigere enn betalt reklame</c:v>
                </c:pt>
              </c:strCache>
            </c:strRef>
          </c:tx>
          <c:dLbls>
            <c:delete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'Ark1'!$B$5:$D$5</c:f>
              <c:numCache>
                <c:formatCode>###0.0%</c:formatCode>
                <c:ptCount val="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</c:numCache>
            </c:numRef>
          </c:val>
        </c:ser>
        <c:ser>
          <c:idx val="4"/>
          <c:order val="4"/>
          <c:tx>
            <c:strRef>
              <c:f>'Ark1'!$A$6</c:f>
              <c:strCache>
                <c:ptCount val="1"/>
                <c:pt idx="0">
                  <c:v>5 - Sosiale medier er vesentlig viktigere enn betalt reklame</c:v>
                </c:pt>
              </c:strCache>
            </c:strRef>
          </c:tx>
          <c:dLbls>
            <c:delete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'Ark1'!$B$6:$D$6</c:f>
              <c:numCache>
                <c:formatCode>###0.0%</c:formatCode>
                <c:ptCount val="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</c:numCache>
            </c:numRef>
          </c:val>
        </c:ser>
        <c:ser>
          <c:idx val="5"/>
          <c:order val="5"/>
          <c:tx>
            <c:strRef>
              <c:f>'Ark1'!$A$7</c:f>
              <c:strCache>
                <c:ptCount val="1"/>
                <c:pt idx="0">
                  <c:v>Vet ikke</c:v>
                </c:pt>
              </c:strCache>
            </c:strRef>
          </c:tx>
          <c:dLbls>
            <c:delete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'Ark1'!$B$7:$D$7</c:f>
              <c:numCache>
                <c:formatCode>###0.0%</c:formatCode>
                <c:ptCount val="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</c:numCache>
            </c:numRef>
          </c:val>
        </c:ser>
        <c:dLbls>
          <c:showVal val="1"/>
        </c:dLbls>
        <c:overlap val="100"/>
        <c:axId val="499885784"/>
        <c:axId val="499891704"/>
      </c:barChart>
      <c:catAx>
        <c:axId val="499885784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499891704"/>
        <c:crosses val="autoZero"/>
        <c:auto val="1"/>
        <c:lblAlgn val="ctr"/>
        <c:lblOffset val="100"/>
      </c:catAx>
      <c:valAx>
        <c:axId val="499891704"/>
        <c:scaling>
          <c:orientation val="minMax"/>
        </c:scaling>
        <c:axPos val="b"/>
        <c:majorGridlines/>
        <c:numFmt formatCode="0\ %" sourceLinked="1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499885784"/>
        <c:crosses val="max"/>
        <c:crossBetween val="between"/>
        <c:majorUnit val="0.2"/>
      </c:valAx>
    </c:plotArea>
    <c:legend>
      <c:legendPos val="r"/>
      <c:layout/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Bil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'Ark1'!$A$2:$A$5</c:f>
              <c:strCache>
                <c:ptCount val="4"/>
                <c:pt idx="0">
                  <c:v>Heltidsansette en person med relevant kompetanse</c:v>
                </c:pt>
                <c:pt idx="1">
                  <c:v>Kjøpe tjenester fra en PR-byrå</c:v>
                </c:pt>
                <c:pt idx="2">
                  <c:v>Kjøpe tjenester fra et reklamebyrå</c:v>
                </c:pt>
                <c:pt idx="3">
                  <c:v>Ingen av delene over</c:v>
                </c:pt>
              </c:strCache>
            </c:strRef>
          </c:cat>
          <c:val>
            <c:numRef>
              <c:f>'Ark1'!$B$2:$B$5</c:f>
              <c:numCache>
                <c:formatCode>###0.0%</c:formatCode>
                <c:ptCount val="4"/>
                <c:pt idx="0">
                  <c:v>0.0952380952380952</c:v>
                </c:pt>
                <c:pt idx="1">
                  <c:v>0.142857142857143</c:v>
                </c:pt>
                <c:pt idx="2">
                  <c:v>0.19047619047619</c:v>
                </c:pt>
                <c:pt idx="3">
                  <c:v>0.571428571428571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Båt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'Ark1'!$A$2:$A$5</c:f>
              <c:strCache>
                <c:ptCount val="4"/>
                <c:pt idx="0">
                  <c:v>Heltidsansette en person med relevant kompetanse</c:v>
                </c:pt>
                <c:pt idx="1">
                  <c:v>Kjøpe tjenester fra en PR-byrå</c:v>
                </c:pt>
                <c:pt idx="2">
                  <c:v>Kjøpe tjenester fra et reklamebyrå</c:v>
                </c:pt>
                <c:pt idx="3">
                  <c:v>Ingen av delene over</c:v>
                </c:pt>
              </c:strCache>
            </c:strRef>
          </c:cat>
          <c:val>
            <c:numRef>
              <c:f>'Ark1'!$C$2:$C$5</c:f>
              <c:numCache>
                <c:formatCode>###0.0%</c:formatCode>
                <c:ptCount val="4"/>
                <c:pt idx="0">
                  <c:v>0.0625</c:v>
                </c:pt>
                <c:pt idx="1">
                  <c:v>0.0625</c:v>
                </c:pt>
                <c:pt idx="2">
                  <c:v>0.375</c:v>
                </c:pt>
                <c:pt idx="3">
                  <c:v>0.5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'Ark1'!$A$2:$A$5</c:f>
              <c:strCache>
                <c:ptCount val="4"/>
                <c:pt idx="0">
                  <c:v>Heltidsansette en person med relevant kompetanse</c:v>
                </c:pt>
                <c:pt idx="1">
                  <c:v>Kjøpe tjenester fra en PR-byrå</c:v>
                </c:pt>
                <c:pt idx="2">
                  <c:v>Kjøpe tjenester fra et reklamebyrå</c:v>
                </c:pt>
                <c:pt idx="3">
                  <c:v>Ingen av delene over</c:v>
                </c:pt>
              </c:strCache>
            </c:strRef>
          </c:cat>
          <c:val>
            <c:numRef>
              <c:f>'Ark1'!$D$2:$D$5</c:f>
              <c:numCache>
                <c:formatCode>###0.0%</c:formatCode>
                <c:ptCount val="4"/>
                <c:pt idx="0">
                  <c:v>0.075</c:v>
                </c:pt>
                <c:pt idx="1">
                  <c:v>0.15</c:v>
                </c:pt>
                <c:pt idx="2">
                  <c:v>0.25</c:v>
                </c:pt>
                <c:pt idx="3">
                  <c:v>0.525</c:v>
                </c:pt>
              </c:numCache>
            </c:numRef>
          </c:val>
        </c:ser>
        <c:dLbls>
          <c:showVal val="1"/>
        </c:dLbls>
        <c:axId val="499834968"/>
        <c:axId val="499838520"/>
      </c:barChart>
      <c:catAx>
        <c:axId val="499834968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499838520"/>
        <c:crosses val="autoZero"/>
        <c:auto val="1"/>
        <c:lblAlgn val="ctr"/>
        <c:lblOffset val="100"/>
      </c:catAx>
      <c:valAx>
        <c:axId val="499838520"/>
        <c:scaling>
          <c:orientation val="minMax"/>
        </c:scaling>
        <c:axPos val="b"/>
        <c:majorGridlines/>
        <c:numFmt formatCode="0\ %" sourceLinked="0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499834968"/>
        <c:crosses val="max"/>
        <c:crossBetween val="between"/>
        <c:majorUnit val="0.1"/>
      </c:valAx>
    </c:plotArea>
    <c:legend>
      <c:legendPos val="r"/>
      <c:layout/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percentStacked"/>
        <c:ser>
          <c:idx val="0"/>
          <c:order val="0"/>
          <c:tx>
            <c:strRef>
              <c:f>'Ark1'!$A$2</c:f>
              <c:strCache>
                <c:ptCount val="1"/>
                <c:pt idx="0">
                  <c:v>1 - er mye redusert</c:v>
                </c:pt>
              </c:strCache>
            </c:strRef>
          </c:tx>
          <c:dLbls>
            <c:dLbl>
              <c:idx val="0"/>
              <c:layout>
                <c:manualLayout>
                  <c:x val="-0.00740046318741563"/>
                  <c:y val="0.0"/>
                </c:manualLayout>
              </c:layout>
              <c:showVal val="1"/>
            </c:dLbl>
            <c:dLbl>
              <c:idx val="1"/>
              <c:layout>
                <c:manualLayout>
                  <c:x val="-0.00592037054993251"/>
                  <c:y val="0.0"/>
                </c:manualLayout>
              </c:layout>
              <c:showVal val="1"/>
            </c:dLbl>
            <c:dLbl>
              <c:idx val="2"/>
              <c:layout>
                <c:manualLayout>
                  <c:x val="-0.00296018527496625"/>
                  <c:y val="5.08616212955574E-7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'Ark1'!$B$2:$D$2</c:f>
              <c:numCache>
                <c:formatCode>###0.0%</c:formatCode>
                <c:ptCount val="3"/>
                <c:pt idx="0">
                  <c:v>0.142857142857143</c:v>
                </c:pt>
                <c:pt idx="1">
                  <c:v>0.0625</c:v>
                </c:pt>
                <c:pt idx="2">
                  <c:v>0.1</c:v>
                </c:pt>
              </c:numCache>
            </c:numRef>
          </c:val>
        </c:ser>
        <c:ser>
          <c:idx val="1"/>
          <c:order val="1"/>
          <c:tx>
            <c:strRef>
              <c:f>'Ark1'!$A$3</c:f>
              <c:strCache>
                <c:ptCount val="1"/>
                <c:pt idx="0">
                  <c:v>2 - er noe redusert</c:v>
                </c:pt>
              </c:strCache>
            </c:strRef>
          </c:tx>
          <c:dLbls>
            <c:dLbl>
              <c:idx val="0"/>
              <c:layout>
                <c:manualLayout>
                  <c:x val="0.0133208337373481"/>
                  <c:y val="0.0"/>
                </c:manualLayout>
              </c:layout>
              <c:showVal val="1"/>
            </c:dLbl>
            <c:dLbl>
              <c:idx val="1"/>
              <c:layout>
                <c:manualLayout>
                  <c:x val="0.0177611116497975"/>
                  <c:y val="2.54308106477787E-7"/>
                </c:manualLayout>
              </c:layout>
              <c:showVal val="1"/>
            </c:dLbl>
            <c:dLbl>
              <c:idx val="2"/>
              <c:layout>
                <c:manualLayout>
                  <c:x val="0.0192412042872806"/>
                  <c:y val="2.54308106477787E-7"/>
                </c:manualLayout>
              </c:layout>
              <c:showVal val="1"/>
            </c:dLbl>
            <c:txPr>
              <a:bodyPr/>
              <a:lstStyle/>
              <a:p>
                <a:pPr algn="r"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'Ark1'!$B$3:$D$3</c:f>
              <c:numCache>
                <c:formatCode>###0.0%</c:formatCode>
                <c:ptCount val="3"/>
                <c:pt idx="0">
                  <c:v>0.142857142857143</c:v>
                </c:pt>
                <c:pt idx="1">
                  <c:v>0.25</c:v>
                </c:pt>
                <c:pt idx="2">
                  <c:v>0.175</c:v>
                </c:pt>
              </c:numCache>
            </c:numRef>
          </c:val>
        </c:ser>
        <c:ser>
          <c:idx val="2"/>
          <c:order val="2"/>
          <c:tx>
            <c:strRef>
              <c:f>'Ark1'!$A$4</c:f>
              <c:strCache>
                <c:ptCount val="1"/>
                <c:pt idx="0">
                  <c:v>3 - er de samme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'Ark1'!$B$4:$D$4</c:f>
              <c:numCache>
                <c:formatCode>###0.0%</c:formatCode>
                <c:ptCount val="3"/>
                <c:pt idx="0">
                  <c:v>0.476190476190476</c:v>
                </c:pt>
                <c:pt idx="1">
                  <c:v>0.625</c:v>
                </c:pt>
                <c:pt idx="2">
                  <c:v>0.575</c:v>
                </c:pt>
              </c:numCache>
            </c:numRef>
          </c:val>
        </c:ser>
        <c:ser>
          <c:idx val="3"/>
          <c:order val="3"/>
          <c:tx>
            <c:strRef>
              <c:f>'Ark1'!$A$5</c:f>
              <c:strCache>
                <c:ptCount val="1"/>
                <c:pt idx="0">
                  <c:v>4 - har økt noe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'Ark1'!$B$5:$D$5</c:f>
              <c:numCache>
                <c:formatCode>###0.0%</c:formatCode>
                <c:ptCount val="3"/>
                <c:pt idx="0">
                  <c:v>0.0476190476190476</c:v>
                </c:pt>
                <c:pt idx="1">
                  <c:v>0.0625</c:v>
                </c:pt>
                <c:pt idx="2">
                  <c:v>0.05</c:v>
                </c:pt>
              </c:numCache>
            </c:numRef>
          </c:val>
        </c:ser>
        <c:ser>
          <c:idx val="4"/>
          <c:order val="4"/>
          <c:tx>
            <c:strRef>
              <c:f>'Ark1'!$A$6</c:f>
              <c:strCache>
                <c:ptCount val="1"/>
                <c:pt idx="0">
                  <c:v>5 - har økt mye</c:v>
                </c:pt>
              </c:strCache>
            </c:strRef>
          </c:tx>
          <c:dLbls>
            <c:delete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'Ark1'!$B$6:$D$6</c:f>
              <c:numCache>
                <c:formatCode>###0.0%</c:formatCode>
                <c:ptCount val="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</c:numCache>
            </c:numRef>
          </c:val>
        </c:ser>
        <c:ser>
          <c:idx val="5"/>
          <c:order val="5"/>
          <c:tx>
            <c:strRef>
              <c:f>'Ark1'!$A$7</c:f>
              <c:strCache>
                <c:ptCount val="1"/>
                <c:pt idx="0">
                  <c:v>Vet ikke</c:v>
                </c:pt>
              </c:strCache>
            </c:strRef>
          </c:tx>
          <c:dLbls>
            <c:dLbl>
              <c:idx val="1"/>
              <c:delete val="1"/>
            </c:dLbl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'Ark1'!$B$1:$D$1</c:f>
              <c:strCache>
                <c:ptCount val="3"/>
                <c:pt idx="0">
                  <c:v>Bil</c:v>
                </c:pt>
                <c:pt idx="1">
                  <c:v>Båt</c:v>
                </c:pt>
                <c:pt idx="2">
                  <c:v>Total</c:v>
                </c:pt>
              </c:strCache>
            </c:strRef>
          </c:cat>
          <c:val>
            <c:numRef>
              <c:f>'Ark1'!$B$7:$D$7</c:f>
              <c:numCache>
                <c:formatCode>###0.0%</c:formatCode>
                <c:ptCount val="3"/>
                <c:pt idx="0">
                  <c:v>0.19047619047619</c:v>
                </c:pt>
                <c:pt idx="1">
                  <c:v>0.0</c:v>
                </c:pt>
                <c:pt idx="2">
                  <c:v>0.1</c:v>
                </c:pt>
              </c:numCache>
            </c:numRef>
          </c:val>
        </c:ser>
        <c:dLbls>
          <c:showVal val="1"/>
        </c:dLbls>
        <c:overlap val="100"/>
        <c:axId val="562150584"/>
        <c:axId val="562154168"/>
      </c:barChart>
      <c:catAx>
        <c:axId val="562150584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62154168"/>
        <c:crosses val="autoZero"/>
        <c:auto val="1"/>
        <c:lblAlgn val="ctr"/>
        <c:lblOffset val="100"/>
      </c:catAx>
      <c:valAx>
        <c:axId val="562154168"/>
        <c:scaling>
          <c:orientation val="minMax"/>
        </c:scaling>
        <c:axPos val="b"/>
        <c:majorGridlines/>
        <c:numFmt formatCode="0\ %" sourceLinked="1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62150584"/>
        <c:crosses val="max"/>
        <c:crossBetween val="between"/>
        <c:majorUnit val="0.2"/>
      </c:valAx>
    </c:plotArea>
    <c:legend>
      <c:legendPos val="r"/>
      <c:layout/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Bil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'Ark1'!$A$2:$A$6</c:f>
              <c:strCache>
                <c:ptCount val="5"/>
                <c:pt idx="0">
                  <c:v>Annonsering</c:v>
                </c:pt>
                <c:pt idx="1">
                  <c:v>Egen webportal</c:v>
                </c:pt>
                <c:pt idx="2">
                  <c:v>Presseevents</c:v>
                </c:pt>
                <c:pt idx="3">
                  <c:v>Messer</c:v>
                </c:pt>
                <c:pt idx="4">
                  <c:v>Kundeevents</c:v>
                </c:pt>
              </c:strCache>
            </c:strRef>
          </c:cat>
          <c:val>
            <c:numRef>
              <c:f>'Ark1'!$B$2:$B$6</c:f>
              <c:numCache>
                <c:formatCode>###0.0%</c:formatCode>
                <c:ptCount val="5"/>
                <c:pt idx="0">
                  <c:v>0.857142857142857</c:v>
                </c:pt>
                <c:pt idx="1">
                  <c:v>0.333333333333333</c:v>
                </c:pt>
                <c:pt idx="2">
                  <c:v>0.333333333333333</c:v>
                </c:pt>
                <c:pt idx="3">
                  <c:v>0.19047619047619</c:v>
                </c:pt>
                <c:pt idx="4">
                  <c:v>0.238095238095238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Båt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'Ark1'!$A$2:$A$6</c:f>
              <c:strCache>
                <c:ptCount val="5"/>
                <c:pt idx="0">
                  <c:v>Annonsering</c:v>
                </c:pt>
                <c:pt idx="1">
                  <c:v>Egen webportal</c:v>
                </c:pt>
                <c:pt idx="2">
                  <c:v>Presseevents</c:v>
                </c:pt>
                <c:pt idx="3">
                  <c:v>Messer</c:v>
                </c:pt>
                <c:pt idx="4">
                  <c:v>Kundeevents</c:v>
                </c:pt>
              </c:strCache>
            </c:strRef>
          </c:cat>
          <c:val>
            <c:numRef>
              <c:f>'Ark1'!$C$2:$C$6</c:f>
              <c:numCache>
                <c:formatCode>###0.0%</c:formatCode>
                <c:ptCount val="5"/>
                <c:pt idx="0">
                  <c:v>1.0</c:v>
                </c:pt>
                <c:pt idx="1">
                  <c:v>0.4375</c:v>
                </c:pt>
                <c:pt idx="2">
                  <c:v>0.375</c:v>
                </c:pt>
                <c:pt idx="3">
                  <c:v>0.3125</c:v>
                </c:pt>
                <c:pt idx="4">
                  <c:v>0.1875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'Ark1'!$A$2:$A$6</c:f>
              <c:strCache>
                <c:ptCount val="5"/>
                <c:pt idx="0">
                  <c:v>Annonsering</c:v>
                </c:pt>
                <c:pt idx="1">
                  <c:v>Egen webportal</c:v>
                </c:pt>
                <c:pt idx="2">
                  <c:v>Presseevents</c:v>
                </c:pt>
                <c:pt idx="3">
                  <c:v>Messer</c:v>
                </c:pt>
                <c:pt idx="4">
                  <c:v>Kundeevents</c:v>
                </c:pt>
              </c:strCache>
            </c:strRef>
          </c:cat>
          <c:val>
            <c:numRef>
              <c:f>'Ark1'!$D$2:$D$6</c:f>
              <c:numCache>
                <c:formatCode>###0.0%</c:formatCode>
                <c:ptCount val="5"/>
                <c:pt idx="0">
                  <c:v>0.925</c:v>
                </c:pt>
                <c:pt idx="1">
                  <c:v>0.375</c:v>
                </c:pt>
                <c:pt idx="2">
                  <c:v>0.375</c:v>
                </c:pt>
                <c:pt idx="3">
                  <c:v>0.25</c:v>
                </c:pt>
                <c:pt idx="4">
                  <c:v>0.225</c:v>
                </c:pt>
              </c:numCache>
            </c:numRef>
          </c:val>
        </c:ser>
        <c:dLbls>
          <c:showVal val="1"/>
        </c:dLbls>
        <c:axId val="562063464"/>
        <c:axId val="489875240"/>
      </c:barChart>
      <c:catAx>
        <c:axId val="562063464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489875240"/>
        <c:crosses val="autoZero"/>
        <c:auto val="1"/>
        <c:lblAlgn val="ctr"/>
        <c:lblOffset val="100"/>
      </c:catAx>
      <c:valAx>
        <c:axId val="489875240"/>
        <c:scaling>
          <c:orientation val="minMax"/>
          <c:max val="1.0"/>
        </c:scaling>
        <c:axPos val="b"/>
        <c:majorGridlines/>
        <c:numFmt formatCode="0\ %" sourceLinked="0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62063464"/>
        <c:crosses val="max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Bil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'Ark1'!$A$2:$A$6</c:f>
              <c:strCache>
                <c:ptCount val="5"/>
                <c:pt idx="0">
                  <c:v>Annonser - trykk</c:v>
                </c:pt>
                <c:pt idx="1">
                  <c:v>En jevn blanding av alle</c:v>
                </c:pt>
                <c:pt idx="2">
                  <c:v>Reklame - TV</c:v>
                </c:pt>
                <c:pt idx="3">
                  <c:v>Annonser - nett</c:v>
                </c:pt>
                <c:pt idx="4">
                  <c:v>Ingen av disse/vet ikke</c:v>
                </c:pt>
              </c:strCache>
            </c:strRef>
          </c:cat>
          <c:val>
            <c:numRef>
              <c:f>'Ark1'!$B$2:$B$6</c:f>
              <c:numCache>
                <c:formatCode>###0.0%</c:formatCode>
                <c:ptCount val="5"/>
                <c:pt idx="0">
                  <c:v>0.333333333333333</c:v>
                </c:pt>
                <c:pt idx="1">
                  <c:v>0.19047619047619</c:v>
                </c:pt>
                <c:pt idx="2">
                  <c:v>0.285714285714286</c:v>
                </c:pt>
                <c:pt idx="3">
                  <c:v>0.0952380952380952</c:v>
                </c:pt>
                <c:pt idx="4">
                  <c:v>0.0952380952380952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Båt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'Ark1'!$A$2:$A$6</c:f>
              <c:strCache>
                <c:ptCount val="5"/>
                <c:pt idx="0">
                  <c:v>Annonser - trykk</c:v>
                </c:pt>
                <c:pt idx="1">
                  <c:v>En jevn blanding av alle</c:v>
                </c:pt>
                <c:pt idx="2">
                  <c:v>Reklame - TV</c:v>
                </c:pt>
                <c:pt idx="3">
                  <c:v>Annonser - nett</c:v>
                </c:pt>
                <c:pt idx="4">
                  <c:v>Ingen av disse/vet ikke</c:v>
                </c:pt>
              </c:strCache>
            </c:strRef>
          </c:cat>
          <c:val>
            <c:numRef>
              <c:f>'Ark1'!$C$2:$C$6</c:f>
              <c:numCache>
                <c:formatCode>###0.0%</c:formatCode>
                <c:ptCount val="5"/>
                <c:pt idx="0">
                  <c:v>0.75</c:v>
                </c:pt>
                <c:pt idx="1">
                  <c:v>0.25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'Ark1'!$A$2:$A$6</c:f>
              <c:strCache>
                <c:ptCount val="5"/>
                <c:pt idx="0">
                  <c:v>Annonser - trykk</c:v>
                </c:pt>
                <c:pt idx="1">
                  <c:v>En jevn blanding av alle</c:v>
                </c:pt>
                <c:pt idx="2">
                  <c:v>Reklame - TV</c:v>
                </c:pt>
                <c:pt idx="3">
                  <c:v>Annonser - nett</c:v>
                </c:pt>
                <c:pt idx="4">
                  <c:v>Ingen av disse/vet ikke</c:v>
                </c:pt>
              </c:strCache>
            </c:strRef>
          </c:cat>
          <c:val>
            <c:numRef>
              <c:f>'Ark1'!$D$2:$D$6</c:f>
              <c:numCache>
                <c:formatCode>###0.0%</c:formatCode>
                <c:ptCount val="5"/>
                <c:pt idx="0">
                  <c:v>0.475</c:v>
                </c:pt>
                <c:pt idx="1">
                  <c:v>0.25</c:v>
                </c:pt>
                <c:pt idx="2">
                  <c:v>0.175</c:v>
                </c:pt>
                <c:pt idx="3">
                  <c:v>0.05</c:v>
                </c:pt>
                <c:pt idx="4">
                  <c:v>0.05</c:v>
                </c:pt>
              </c:numCache>
            </c:numRef>
          </c:val>
        </c:ser>
        <c:dLbls>
          <c:showVal val="1"/>
        </c:dLbls>
        <c:axId val="563031784"/>
        <c:axId val="563035080"/>
      </c:barChart>
      <c:catAx>
        <c:axId val="563031784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63035080"/>
        <c:crosses val="autoZero"/>
        <c:auto val="1"/>
        <c:lblAlgn val="ctr"/>
        <c:lblOffset val="100"/>
      </c:catAx>
      <c:valAx>
        <c:axId val="563035080"/>
        <c:scaling>
          <c:orientation val="minMax"/>
          <c:max val="1.0"/>
        </c:scaling>
        <c:axPos val="b"/>
        <c:majorGridlines/>
        <c:numFmt formatCode="0\ %" sourceLinked="0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63031784"/>
        <c:crosses val="max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Bil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'Ark1'!$A$2:$A$5</c:f>
              <c:strCache>
                <c:ptCount val="4"/>
                <c:pt idx="0">
                  <c:v>Kundemagasin</c:v>
                </c:pt>
                <c:pt idx="1">
                  <c:v>Webportal</c:v>
                </c:pt>
                <c:pt idx="2">
                  <c:v>Nyhetsbrev</c:v>
                </c:pt>
                <c:pt idx="3">
                  <c:v>Ingen av disse</c:v>
                </c:pt>
              </c:strCache>
            </c:strRef>
          </c:cat>
          <c:val>
            <c:numRef>
              <c:f>'Ark1'!$B$2:$B$5</c:f>
              <c:numCache>
                <c:formatCode>###0.0%</c:formatCode>
                <c:ptCount val="4"/>
                <c:pt idx="0">
                  <c:v>0.476190476190476</c:v>
                </c:pt>
                <c:pt idx="1">
                  <c:v>0.285714285714286</c:v>
                </c:pt>
                <c:pt idx="2">
                  <c:v>0.238095238095238</c:v>
                </c:pt>
                <c:pt idx="3">
                  <c:v>0.380952380952381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Båt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'Ark1'!$A$2:$A$5</c:f>
              <c:strCache>
                <c:ptCount val="4"/>
                <c:pt idx="0">
                  <c:v>Kundemagasin</c:v>
                </c:pt>
                <c:pt idx="1">
                  <c:v>Webportal</c:v>
                </c:pt>
                <c:pt idx="2">
                  <c:v>Nyhetsbrev</c:v>
                </c:pt>
                <c:pt idx="3">
                  <c:v>Ingen av disse</c:v>
                </c:pt>
              </c:strCache>
            </c:strRef>
          </c:cat>
          <c:val>
            <c:numRef>
              <c:f>'Ark1'!$C$2:$C$5</c:f>
              <c:numCache>
                <c:formatCode>###0.0%</c:formatCode>
                <c:ptCount val="4"/>
                <c:pt idx="0">
                  <c:v>0.375</c:v>
                </c:pt>
                <c:pt idx="1">
                  <c:v>0.5</c:v>
                </c:pt>
                <c:pt idx="2">
                  <c:v>0.0625</c:v>
                </c:pt>
                <c:pt idx="3">
                  <c:v>0.3125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'Ark1'!$A$2:$A$5</c:f>
              <c:strCache>
                <c:ptCount val="4"/>
                <c:pt idx="0">
                  <c:v>Kundemagasin</c:v>
                </c:pt>
                <c:pt idx="1">
                  <c:v>Webportal</c:v>
                </c:pt>
                <c:pt idx="2">
                  <c:v>Nyhetsbrev</c:v>
                </c:pt>
                <c:pt idx="3">
                  <c:v>Ingen av disse</c:v>
                </c:pt>
              </c:strCache>
            </c:strRef>
          </c:cat>
          <c:val>
            <c:numRef>
              <c:f>'Ark1'!$D$2:$D$5</c:f>
              <c:numCache>
                <c:formatCode>###0.0%</c:formatCode>
                <c:ptCount val="4"/>
                <c:pt idx="0">
                  <c:v>0.45</c:v>
                </c:pt>
                <c:pt idx="1">
                  <c:v>0.375</c:v>
                </c:pt>
                <c:pt idx="2">
                  <c:v>0.15</c:v>
                </c:pt>
                <c:pt idx="3">
                  <c:v>0.35</c:v>
                </c:pt>
              </c:numCache>
            </c:numRef>
          </c:val>
        </c:ser>
        <c:dLbls>
          <c:showVal val="1"/>
        </c:dLbls>
        <c:axId val="501250552"/>
        <c:axId val="501234968"/>
      </c:barChart>
      <c:catAx>
        <c:axId val="501250552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01234968"/>
        <c:crosses val="autoZero"/>
        <c:auto val="1"/>
        <c:lblAlgn val="ctr"/>
        <c:lblOffset val="100"/>
      </c:catAx>
      <c:valAx>
        <c:axId val="501234968"/>
        <c:scaling>
          <c:orientation val="minMax"/>
          <c:max val="0.7"/>
        </c:scaling>
        <c:axPos val="b"/>
        <c:majorGridlines/>
        <c:numFmt formatCode="0\ %" sourceLinked="0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01250552"/>
        <c:crosses val="max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Bil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'Ark1'!$A$2:$A$5</c:f>
              <c:strCache>
                <c:ptCount val="4"/>
                <c:pt idx="0">
                  <c:v>Facebook</c:v>
                </c:pt>
                <c:pt idx="1">
                  <c:v>Youtube</c:v>
                </c:pt>
                <c:pt idx="2">
                  <c:v>Andre sosiale medier</c:v>
                </c:pt>
                <c:pt idx="3">
                  <c:v>Ingen av disse</c:v>
                </c:pt>
              </c:strCache>
            </c:strRef>
          </c:cat>
          <c:val>
            <c:numRef>
              <c:f>'Ark1'!$B$2:$B$5</c:f>
              <c:numCache>
                <c:formatCode>###0.0%</c:formatCode>
                <c:ptCount val="4"/>
                <c:pt idx="0">
                  <c:v>1.0</c:v>
                </c:pt>
                <c:pt idx="1">
                  <c:v>0.0952380952380952</c:v>
                </c:pt>
                <c:pt idx="2">
                  <c:v>0.0952380952380952</c:v>
                </c:pt>
                <c:pt idx="3">
                  <c:v>0.0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Båt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'Ark1'!$A$2:$A$5</c:f>
              <c:strCache>
                <c:ptCount val="4"/>
                <c:pt idx="0">
                  <c:v>Facebook</c:v>
                </c:pt>
                <c:pt idx="1">
                  <c:v>Youtube</c:v>
                </c:pt>
                <c:pt idx="2">
                  <c:v>Andre sosiale medier</c:v>
                </c:pt>
                <c:pt idx="3">
                  <c:v>Ingen av disse</c:v>
                </c:pt>
              </c:strCache>
            </c:strRef>
          </c:cat>
          <c:val>
            <c:numRef>
              <c:f>'Ark1'!$C$2:$C$5</c:f>
              <c:numCache>
                <c:formatCode>###0.0%</c:formatCode>
                <c:ptCount val="4"/>
                <c:pt idx="0">
                  <c:v>0.8125</c:v>
                </c:pt>
                <c:pt idx="1">
                  <c:v>0.0</c:v>
                </c:pt>
                <c:pt idx="2">
                  <c:v>0.125</c:v>
                </c:pt>
                <c:pt idx="3">
                  <c:v>0.1875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'Ark1'!$A$2:$A$5</c:f>
              <c:strCache>
                <c:ptCount val="4"/>
                <c:pt idx="0">
                  <c:v>Facebook</c:v>
                </c:pt>
                <c:pt idx="1">
                  <c:v>Youtube</c:v>
                </c:pt>
                <c:pt idx="2">
                  <c:v>Andre sosiale medier</c:v>
                </c:pt>
                <c:pt idx="3">
                  <c:v>Ingen av disse</c:v>
                </c:pt>
              </c:strCache>
            </c:strRef>
          </c:cat>
          <c:val>
            <c:numRef>
              <c:f>'Ark1'!$D$2:$D$5</c:f>
              <c:numCache>
                <c:formatCode>###0.0%</c:formatCode>
                <c:ptCount val="4"/>
                <c:pt idx="0">
                  <c:v>0.925</c:v>
                </c:pt>
                <c:pt idx="1">
                  <c:v>0.05</c:v>
                </c:pt>
                <c:pt idx="2">
                  <c:v>0.1</c:v>
                </c:pt>
                <c:pt idx="3">
                  <c:v>0.075</c:v>
                </c:pt>
              </c:numCache>
            </c:numRef>
          </c:val>
        </c:ser>
        <c:dLbls>
          <c:showVal val="1"/>
        </c:dLbls>
        <c:axId val="501417704"/>
        <c:axId val="501439576"/>
      </c:barChart>
      <c:catAx>
        <c:axId val="501417704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01439576"/>
        <c:crosses val="autoZero"/>
        <c:auto val="1"/>
        <c:lblAlgn val="ctr"/>
        <c:lblOffset val="100"/>
      </c:catAx>
      <c:valAx>
        <c:axId val="501439576"/>
        <c:scaling>
          <c:orientation val="minMax"/>
          <c:max val="1.0"/>
        </c:scaling>
        <c:axPos val="b"/>
        <c:majorGridlines/>
        <c:numFmt formatCode="0\ %" sourceLinked="0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01417704"/>
        <c:crosses val="max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Bil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'Ark1'!$A$2:$A$5</c:f>
              <c:strCache>
                <c:ptCount val="4"/>
                <c:pt idx="0">
                  <c:v>Nyhetsmedier</c:v>
                </c:pt>
                <c:pt idx="1">
                  <c:v>Fagmedier motor</c:v>
                </c:pt>
                <c:pt idx="2">
                  <c:v>En jevn miks av alle</c:v>
                </c:pt>
                <c:pt idx="3">
                  <c:v>Ingen av dem</c:v>
                </c:pt>
              </c:strCache>
            </c:strRef>
          </c:cat>
          <c:val>
            <c:numRef>
              <c:f>'Ark1'!$B$2:$B$5</c:f>
              <c:numCache>
                <c:formatCode>###0.0%</c:formatCode>
                <c:ptCount val="4"/>
                <c:pt idx="0">
                  <c:v>0.238095238095238</c:v>
                </c:pt>
                <c:pt idx="1">
                  <c:v>0.0</c:v>
                </c:pt>
                <c:pt idx="2">
                  <c:v>0.523809523809524</c:v>
                </c:pt>
                <c:pt idx="3">
                  <c:v>0.238095238095238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Båt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'Ark1'!$A$2:$A$5</c:f>
              <c:strCache>
                <c:ptCount val="4"/>
                <c:pt idx="0">
                  <c:v>Nyhetsmedier</c:v>
                </c:pt>
                <c:pt idx="1">
                  <c:v>Fagmedier motor</c:v>
                </c:pt>
                <c:pt idx="2">
                  <c:v>En jevn miks av alle</c:v>
                </c:pt>
                <c:pt idx="3">
                  <c:v>Ingen av dem</c:v>
                </c:pt>
              </c:strCache>
            </c:strRef>
          </c:cat>
          <c:val>
            <c:numRef>
              <c:f>'Ark1'!$C$2:$C$5</c:f>
              <c:numCache>
                <c:formatCode>###0.0%</c:formatCode>
                <c:ptCount val="4"/>
                <c:pt idx="0">
                  <c:v>0.125</c:v>
                </c:pt>
                <c:pt idx="1">
                  <c:v>0.375</c:v>
                </c:pt>
                <c:pt idx="2">
                  <c:v>0.5</c:v>
                </c:pt>
                <c:pt idx="3">
                  <c:v>0.0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'Ark1'!$A$2:$A$5</c:f>
              <c:strCache>
                <c:ptCount val="4"/>
                <c:pt idx="0">
                  <c:v>Nyhetsmedier</c:v>
                </c:pt>
                <c:pt idx="1">
                  <c:v>Fagmedier motor</c:v>
                </c:pt>
                <c:pt idx="2">
                  <c:v>En jevn miks av alle</c:v>
                </c:pt>
                <c:pt idx="3">
                  <c:v>Ingen av dem</c:v>
                </c:pt>
              </c:strCache>
            </c:strRef>
          </c:cat>
          <c:val>
            <c:numRef>
              <c:f>'Ark1'!$D$2:$D$5</c:f>
              <c:numCache>
                <c:formatCode>###0.0%</c:formatCode>
                <c:ptCount val="4"/>
                <c:pt idx="0">
                  <c:v>0.175</c:v>
                </c:pt>
                <c:pt idx="1">
                  <c:v>0.15</c:v>
                </c:pt>
                <c:pt idx="2">
                  <c:v>0.55</c:v>
                </c:pt>
                <c:pt idx="3">
                  <c:v>0.125</c:v>
                </c:pt>
              </c:numCache>
            </c:numRef>
          </c:val>
        </c:ser>
        <c:dLbls>
          <c:showVal val="1"/>
        </c:dLbls>
        <c:axId val="470076680"/>
        <c:axId val="470079736"/>
      </c:barChart>
      <c:catAx>
        <c:axId val="470076680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470079736"/>
        <c:crosses val="autoZero"/>
        <c:auto val="1"/>
        <c:lblAlgn val="ctr"/>
        <c:lblOffset val="100"/>
      </c:catAx>
      <c:valAx>
        <c:axId val="470079736"/>
        <c:scaling>
          <c:orientation val="minMax"/>
          <c:max val="1.0"/>
        </c:scaling>
        <c:axPos val="b"/>
        <c:majorGridlines/>
        <c:numFmt formatCode="0\ %" sourceLinked="0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470076680"/>
        <c:crosses val="max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Bil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'Ark1'!$A$2:$A$6</c:f>
              <c:strCache>
                <c:ptCount val="5"/>
                <c:pt idx="0">
                  <c:v>Aktiv pressekontakt</c:v>
                </c:pt>
                <c:pt idx="1">
                  <c:v>Presseevents/større tester</c:v>
                </c:pt>
                <c:pt idx="2">
                  <c:v>Utsending av 1-5 pressemeldinger per år</c:v>
                </c:pt>
                <c:pt idx="3">
                  <c:v>Utsending av mer enn 5 pressemeldinger per år</c:v>
                </c:pt>
                <c:pt idx="4">
                  <c:v>Ingen</c:v>
                </c:pt>
              </c:strCache>
            </c:strRef>
          </c:cat>
          <c:val>
            <c:numRef>
              <c:f>'Ark1'!$B$2:$B$6</c:f>
              <c:numCache>
                <c:formatCode>###0.0%</c:formatCode>
                <c:ptCount val="5"/>
                <c:pt idx="0">
                  <c:v>0.666666666666666</c:v>
                </c:pt>
                <c:pt idx="1">
                  <c:v>0.142857142857143</c:v>
                </c:pt>
                <c:pt idx="2">
                  <c:v>0.0952380952380952</c:v>
                </c:pt>
                <c:pt idx="3">
                  <c:v>0.0476190476190476</c:v>
                </c:pt>
                <c:pt idx="4">
                  <c:v>0.19047619047619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Båt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'Ark1'!$A$2:$A$6</c:f>
              <c:strCache>
                <c:ptCount val="5"/>
                <c:pt idx="0">
                  <c:v>Aktiv pressekontakt</c:v>
                </c:pt>
                <c:pt idx="1">
                  <c:v>Presseevents/større tester</c:v>
                </c:pt>
                <c:pt idx="2">
                  <c:v>Utsending av 1-5 pressemeldinger per år</c:v>
                </c:pt>
                <c:pt idx="3">
                  <c:v>Utsending av mer enn 5 pressemeldinger per år</c:v>
                </c:pt>
                <c:pt idx="4">
                  <c:v>Ingen</c:v>
                </c:pt>
              </c:strCache>
            </c:strRef>
          </c:cat>
          <c:val>
            <c:numRef>
              <c:f>'Ark1'!$C$2:$C$6</c:f>
              <c:numCache>
                <c:formatCode>###0.0%</c:formatCode>
                <c:ptCount val="5"/>
                <c:pt idx="0">
                  <c:v>0.6875</c:v>
                </c:pt>
                <c:pt idx="1">
                  <c:v>0.0</c:v>
                </c:pt>
                <c:pt idx="2">
                  <c:v>0.0625</c:v>
                </c:pt>
                <c:pt idx="3">
                  <c:v>0.0625</c:v>
                </c:pt>
                <c:pt idx="4">
                  <c:v>0.25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'Ark1'!$A$2:$A$6</c:f>
              <c:strCache>
                <c:ptCount val="5"/>
                <c:pt idx="0">
                  <c:v>Aktiv pressekontakt</c:v>
                </c:pt>
                <c:pt idx="1">
                  <c:v>Presseevents/større tester</c:v>
                </c:pt>
                <c:pt idx="2">
                  <c:v>Utsending av 1-5 pressemeldinger per år</c:v>
                </c:pt>
                <c:pt idx="3">
                  <c:v>Utsending av mer enn 5 pressemeldinger per år</c:v>
                </c:pt>
                <c:pt idx="4">
                  <c:v>Ingen</c:v>
                </c:pt>
              </c:strCache>
            </c:strRef>
          </c:cat>
          <c:val>
            <c:numRef>
              <c:f>'Ark1'!$D$2:$D$6</c:f>
              <c:numCache>
                <c:formatCode>###0.0%</c:formatCode>
                <c:ptCount val="5"/>
                <c:pt idx="0">
                  <c:v>0.675</c:v>
                </c:pt>
                <c:pt idx="1">
                  <c:v>0.1</c:v>
                </c:pt>
                <c:pt idx="2">
                  <c:v>0.075</c:v>
                </c:pt>
                <c:pt idx="3">
                  <c:v>0.05</c:v>
                </c:pt>
                <c:pt idx="4">
                  <c:v>0.2</c:v>
                </c:pt>
              </c:numCache>
            </c:numRef>
          </c:val>
        </c:ser>
        <c:dLbls>
          <c:showVal val="1"/>
        </c:dLbls>
        <c:axId val="562498408"/>
        <c:axId val="562507752"/>
      </c:barChart>
      <c:catAx>
        <c:axId val="562498408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62507752"/>
        <c:crosses val="autoZero"/>
        <c:auto val="1"/>
        <c:lblAlgn val="ctr"/>
        <c:lblOffset val="100"/>
      </c:catAx>
      <c:valAx>
        <c:axId val="562507752"/>
        <c:scaling>
          <c:orientation val="minMax"/>
        </c:scaling>
        <c:axPos val="b"/>
        <c:majorGridlines/>
        <c:numFmt formatCode="0\ %" sourceLinked="0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62498408"/>
        <c:crosses val="max"/>
        <c:crossBetween val="between"/>
      </c:valAx>
    </c:plotArea>
    <c:legend>
      <c:legendPos val="r"/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style val="1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bar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Bil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'Ark1'!$A$2:$A$3</c:f>
              <c:strCache>
                <c:ptCount val="2"/>
                <c:pt idx="0">
                  <c:v>Ja</c:v>
                </c:pt>
                <c:pt idx="1">
                  <c:v>Nei</c:v>
                </c:pt>
              </c:strCache>
            </c:strRef>
          </c:cat>
          <c:val>
            <c:numRef>
              <c:f>'Ark1'!$B$2:$B$3</c:f>
              <c:numCache>
                <c:formatCode>###0.0%</c:formatCode>
                <c:ptCount val="2"/>
                <c:pt idx="0">
                  <c:v>0.588235294117647</c:v>
                </c:pt>
                <c:pt idx="1">
                  <c:v>0.411764705882353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Båt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'Ark1'!$A$2:$A$3</c:f>
              <c:strCache>
                <c:ptCount val="2"/>
                <c:pt idx="0">
                  <c:v>Ja</c:v>
                </c:pt>
                <c:pt idx="1">
                  <c:v>Nei</c:v>
                </c:pt>
              </c:strCache>
            </c:strRef>
          </c:cat>
          <c:val>
            <c:numRef>
              <c:f>'Ark1'!$C$2:$C$3</c:f>
              <c:numCache>
                <c:formatCode>###0.0%</c:formatCode>
                <c:ptCount val="2"/>
                <c:pt idx="0">
                  <c:v>0.166666666666667</c:v>
                </c:pt>
                <c:pt idx="1">
                  <c:v>0.833333333333333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nb-NO"/>
              </a:p>
            </c:txPr>
            <c:showVal val="1"/>
          </c:dLbls>
          <c:cat>
            <c:strRef>
              <c:f>'Ark1'!$A$2:$A$3</c:f>
              <c:strCache>
                <c:ptCount val="2"/>
                <c:pt idx="0">
                  <c:v>Ja</c:v>
                </c:pt>
                <c:pt idx="1">
                  <c:v>Nei</c:v>
                </c:pt>
              </c:strCache>
            </c:strRef>
          </c:cat>
          <c:val>
            <c:numRef>
              <c:f>'Ark1'!$D$2:$D$3</c:f>
              <c:numCache>
                <c:formatCode>###0.0%</c:formatCode>
                <c:ptCount val="2"/>
                <c:pt idx="0">
                  <c:v>0.40625</c:v>
                </c:pt>
                <c:pt idx="1">
                  <c:v>0.59375</c:v>
                </c:pt>
              </c:numCache>
            </c:numRef>
          </c:val>
        </c:ser>
        <c:dLbls>
          <c:showVal val="1"/>
        </c:dLbls>
        <c:axId val="562105256"/>
        <c:axId val="501801768"/>
      </c:barChart>
      <c:catAx>
        <c:axId val="562105256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01801768"/>
        <c:crosses val="autoZero"/>
        <c:auto val="1"/>
        <c:lblAlgn val="ctr"/>
        <c:lblOffset val="100"/>
      </c:catAx>
      <c:valAx>
        <c:axId val="501801768"/>
        <c:scaling>
          <c:orientation val="minMax"/>
          <c:max val="1.0"/>
        </c:scaling>
        <c:axPos val="b"/>
        <c:majorGridlines/>
        <c:numFmt formatCode="0\ %" sourceLinked="0"/>
        <c:tickLblPos val="nextTo"/>
        <c:txPr>
          <a:bodyPr/>
          <a:lstStyle/>
          <a:p>
            <a:pPr>
              <a:defRPr sz="1400"/>
            </a:pPr>
            <a:endParaRPr lang="nb-NO"/>
          </a:p>
        </c:txPr>
        <c:crossAx val="562105256"/>
        <c:crosses val="max"/>
        <c:crossBetween val="between"/>
      </c:valAx>
    </c:plotArea>
    <c:legend>
      <c:legendPos val="r"/>
      <c:txPr>
        <a:bodyPr/>
        <a:lstStyle/>
        <a:p>
          <a:pPr>
            <a:defRPr sz="1400"/>
          </a:pPr>
          <a:endParaRPr lang="nb-NO"/>
        </a:p>
      </c:txPr>
    </c:legend>
    <c:plotVisOnly val="1"/>
    <c:dispBlanksAs val="gap"/>
  </c:chart>
  <c:txPr>
    <a:bodyPr/>
    <a:lstStyle/>
    <a:p>
      <a:pPr>
        <a:defRPr sz="1800"/>
      </a:pPr>
      <a:endParaRPr lang="nb-NO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23A84-5F0D-4F41-BE6D-A9E8AFA0D492}" type="datetimeFigureOut">
              <a:rPr lang="nn-NO" smtClean="0"/>
              <a:pPr/>
              <a:t>12-09-13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AAB25-3CA2-034B-A634-AE96471363C6}" type="slidenum">
              <a:rPr lang="nn-NO" smtClean="0"/>
              <a:pPr/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AAB25-3CA2-034B-A634-AE96471363C6}" type="slidenum">
              <a:rPr lang="nn-NO" smtClean="0"/>
              <a:pPr/>
              <a:t>3</a:t>
            </a:fld>
            <a:endParaRPr lang="nn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451DEABC-D766-4322-8E78-B830FAE35C72}" type="datetime4">
              <a:rPr lang="en-US" smtClean="0"/>
              <a:pPr/>
              <a:t>12.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Bilde 6" descr="InFact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984500" y="5342200"/>
            <a:ext cx="3171572" cy="286222"/>
          </a:xfrm>
          <a:prstGeom prst="rect">
            <a:avLst/>
          </a:prstGeom>
        </p:spPr>
      </p:pic>
      <p:pic>
        <p:nvPicPr>
          <p:cNvPr id="13" name="Bilde 12" descr="InFact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984500" y="5342200"/>
            <a:ext cx="3171572" cy="2862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Innhold, bil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FEE-2756-4A20-BF2A-63F0A94F99AC}" type="datetime4">
              <a:rPr lang="en-US" smtClean="0"/>
              <a:pPr/>
              <a:t>12. september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12. september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e ov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0EFEE-2756-4A20-BF2A-63F0A94F99AC}" type="datetime4">
              <a:rPr lang="en-US" smtClean="0"/>
              <a:pPr/>
              <a:t>12. september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12. september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12. september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12. september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17D0EFEE-2756-4A20-BF2A-63F0A94F99AC}" type="datetime4">
              <a:rPr lang="en-US" smtClean="0"/>
              <a:pPr/>
              <a:t>12.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36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12.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12. september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12. september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12. september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12. september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12. september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D9BD3-E57B-4194-A545-2804EB95D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17D0EFEE-2756-4A20-BF2A-63F0A94F99AC}" type="datetime4">
              <a:rPr lang="en-US" smtClean="0"/>
              <a:pPr/>
              <a:t>12. september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124" r:id="rId2"/>
    <p:sldLayoutId id="2147484125" r:id="rId3"/>
    <p:sldLayoutId id="2147484126" r:id="rId4"/>
    <p:sldLayoutId id="2147484127" r:id="rId5"/>
    <p:sldLayoutId id="2147484128" r:id="rId6"/>
    <p:sldLayoutId id="2147484129" r:id="rId7"/>
    <p:sldLayoutId id="2147484130" r:id="rId8"/>
    <p:sldLayoutId id="2147484131" r:id="rId9"/>
    <p:sldLayoutId id="2147484132" r:id="rId10"/>
    <p:sldLayoutId id="2147484133" r:id="rId11"/>
    <p:sldLayoutId id="2147484134" r:id="rId12"/>
    <p:sldLayoutId id="2147484135" r:id="rId13"/>
    <p:sldLayoutId id="2147484136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panel24.proisp.no/~ribalvld/" TargetMode="External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latin typeface="Calibri" charset="0"/>
                <a:ea typeface="ＭＳ Ｐゴシック" charset="0"/>
                <a:cs typeface="ＭＳ Ｐゴシック" charset="0"/>
              </a:rPr>
              <a:t>Hvordan kommuniserer motorbransjen?</a:t>
            </a:r>
            <a:endParaRPr lang="nb-NO" sz="32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2400" dirty="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M</a:t>
            </a:r>
            <a:r>
              <a:rPr lang="nb-NO" sz="2400" dirty="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ai 2013 av </a:t>
            </a:r>
            <a:r>
              <a:rPr lang="nb-NO" sz="2400" dirty="0" err="1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Ribalta</a:t>
            </a:r>
            <a:r>
              <a:rPr lang="nb-NO" sz="2400" dirty="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 PR </a:t>
            </a:r>
            <a:r>
              <a:rPr lang="nb-NO" sz="2400" dirty="0" err="1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AS/InFact</a:t>
            </a:r>
            <a:r>
              <a:rPr lang="nb-NO" sz="2400" dirty="0" smtClean="0">
                <a:solidFill>
                  <a:srgbClr val="898989"/>
                </a:solidFill>
                <a:latin typeface="Calibri" charset="0"/>
                <a:ea typeface="ＭＳ Ｐゴシック" charset="0"/>
                <a:cs typeface="ＭＳ Ｐゴシック" charset="0"/>
              </a:rPr>
              <a:t> Norge AS</a:t>
            </a:r>
            <a:endParaRPr lang="nb-NO" sz="2400" dirty="0">
              <a:solidFill>
                <a:srgbClr val="898989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2" descr="Ribalta PR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1914" y="4611687"/>
            <a:ext cx="2852738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4895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4578" y="244158"/>
            <a:ext cx="8580544" cy="1339850"/>
          </a:xfrm>
        </p:spPr>
        <p:txBody>
          <a:bodyPr>
            <a:noAutofit/>
          </a:bodyPr>
          <a:lstStyle/>
          <a:p>
            <a:r>
              <a:rPr lang="nb-NO" sz="3000" dirty="0" smtClean="0"/>
              <a:t>Hvilke er de viktigste redaksjonelle mediene å annonsere i for din bedrift?</a:t>
            </a:r>
            <a:endParaRPr lang="nb-NO" sz="30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78657921"/>
              </p:ext>
            </p:extLst>
          </p:nvPr>
        </p:nvGraphicFramePr>
        <p:xfrm>
          <a:off x="274578" y="1733132"/>
          <a:ext cx="8580544" cy="4634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31900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4578" y="244158"/>
            <a:ext cx="8580544" cy="1339850"/>
          </a:xfrm>
        </p:spPr>
        <p:txBody>
          <a:bodyPr>
            <a:noAutofit/>
          </a:bodyPr>
          <a:lstStyle/>
          <a:p>
            <a:r>
              <a:rPr lang="nb-NO" sz="3000" dirty="0" smtClean="0"/>
              <a:t>Hva slags aktiviteter gjør din bedrift for å få redaksjonell PR?</a:t>
            </a:r>
            <a:endParaRPr lang="nb-NO" sz="30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9187810"/>
              </p:ext>
            </p:extLst>
          </p:nvPr>
        </p:nvGraphicFramePr>
        <p:xfrm>
          <a:off x="274578" y="1733132"/>
          <a:ext cx="8580544" cy="4634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92267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4578" y="244158"/>
            <a:ext cx="8580544" cy="1339850"/>
          </a:xfrm>
        </p:spPr>
        <p:txBody>
          <a:bodyPr>
            <a:noAutofit/>
          </a:bodyPr>
          <a:lstStyle/>
          <a:p>
            <a:r>
              <a:rPr lang="nb-NO" sz="3000" dirty="0" smtClean="0"/>
              <a:t>Bruker dere profesjonelt PR-byrå </a:t>
            </a:r>
            <a:br>
              <a:rPr lang="nb-NO" sz="3000" dirty="0" smtClean="0"/>
            </a:br>
            <a:r>
              <a:rPr lang="nb-NO" sz="3000" dirty="0" smtClean="0"/>
              <a:t>til disse aktivitetene? </a:t>
            </a:r>
            <a:endParaRPr lang="nb-NO" sz="30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82815768"/>
              </p:ext>
            </p:extLst>
          </p:nvPr>
        </p:nvGraphicFramePr>
        <p:xfrm>
          <a:off x="274578" y="1733132"/>
          <a:ext cx="8580544" cy="4634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Sylinder 2"/>
          <p:cNvSpPr txBox="1"/>
          <p:nvPr/>
        </p:nvSpPr>
        <p:spPr>
          <a:xfrm>
            <a:off x="274578" y="6367433"/>
            <a:ext cx="8580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dirty="0" smtClean="0"/>
              <a:t>Kun besvart av bedrifter som gjør aktiviteter for å få redaksjonell PR, 32 st.</a:t>
            </a:r>
            <a:endParaRPr lang="nb-NO" sz="12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60009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4578" y="244158"/>
            <a:ext cx="8580544" cy="1339850"/>
          </a:xfrm>
        </p:spPr>
        <p:txBody>
          <a:bodyPr>
            <a:noAutofit/>
          </a:bodyPr>
          <a:lstStyle/>
          <a:p>
            <a:r>
              <a:rPr lang="nb-NO" sz="3000" dirty="0" smtClean="0"/>
              <a:t>Hvor stor andel redaksjonell PR er integrert i din bedrifts markedsplan i år? </a:t>
            </a:r>
            <a:endParaRPr lang="nb-NO" sz="30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89082396"/>
              </p:ext>
            </p:extLst>
          </p:nvPr>
        </p:nvGraphicFramePr>
        <p:xfrm>
          <a:off x="274578" y="1733132"/>
          <a:ext cx="8580544" cy="4634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274578" y="6367433"/>
            <a:ext cx="8580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dirty="0" smtClean="0"/>
              <a:t>Kun besvart av bedrifter som gjør aktiviteter for å få redaksjonell PR, 32 st.</a:t>
            </a:r>
            <a:endParaRPr lang="nb-NO" sz="12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79732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4578" y="244158"/>
            <a:ext cx="8580544" cy="1339850"/>
          </a:xfrm>
        </p:spPr>
        <p:txBody>
          <a:bodyPr>
            <a:noAutofit/>
          </a:bodyPr>
          <a:lstStyle/>
          <a:p>
            <a:r>
              <a:rPr lang="nb-NO" sz="3000" dirty="0" smtClean="0"/>
              <a:t>Hvor viktig anser du at redaksjonell PR er i forhold til betalt reklame med tanke på merkevarekjennskap/omdømmebygging?</a:t>
            </a:r>
            <a:endParaRPr lang="nb-NO" sz="30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48785625"/>
              </p:ext>
            </p:extLst>
          </p:nvPr>
        </p:nvGraphicFramePr>
        <p:xfrm>
          <a:off x="274578" y="1733133"/>
          <a:ext cx="8580544" cy="4628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0855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4578" y="244158"/>
            <a:ext cx="8580544" cy="1339850"/>
          </a:xfrm>
        </p:spPr>
        <p:txBody>
          <a:bodyPr>
            <a:noAutofit/>
          </a:bodyPr>
          <a:lstStyle/>
          <a:p>
            <a:r>
              <a:rPr lang="nb-NO" sz="3000" dirty="0" smtClean="0"/>
              <a:t>Hvor viktig anser du at egne kanaler er i forhold til betalt reklame med tanke på </a:t>
            </a:r>
            <a:br>
              <a:rPr lang="nb-NO" sz="3000" dirty="0" smtClean="0"/>
            </a:br>
            <a:r>
              <a:rPr lang="nb-NO" sz="3000" dirty="0" smtClean="0"/>
              <a:t>merkevarekjennskap/omdømmebygging?</a:t>
            </a:r>
            <a:endParaRPr lang="nb-NO" sz="30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9800956"/>
              </p:ext>
            </p:extLst>
          </p:nvPr>
        </p:nvGraphicFramePr>
        <p:xfrm>
          <a:off x="274578" y="1733133"/>
          <a:ext cx="8580544" cy="4628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26478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4578" y="244158"/>
            <a:ext cx="8580544" cy="1339850"/>
          </a:xfrm>
        </p:spPr>
        <p:txBody>
          <a:bodyPr>
            <a:noAutofit/>
          </a:bodyPr>
          <a:lstStyle/>
          <a:p>
            <a:r>
              <a:rPr lang="nb-NO" sz="3000" dirty="0" smtClean="0"/>
              <a:t>Hvor viktig anser du at sosiale medier er i forhold til betalt reklame med tanke på </a:t>
            </a:r>
            <a:br>
              <a:rPr lang="nb-NO" sz="3000" dirty="0" smtClean="0"/>
            </a:br>
            <a:r>
              <a:rPr lang="nb-NO" sz="3000" dirty="0" smtClean="0"/>
              <a:t>merkevarekjennskap/omdømmebygging?</a:t>
            </a:r>
            <a:endParaRPr lang="nb-NO" sz="30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42023026"/>
              </p:ext>
            </p:extLst>
          </p:nvPr>
        </p:nvGraphicFramePr>
        <p:xfrm>
          <a:off x="274578" y="1733133"/>
          <a:ext cx="8580544" cy="4628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46474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4578" y="244158"/>
            <a:ext cx="8580544" cy="1339850"/>
          </a:xfrm>
        </p:spPr>
        <p:txBody>
          <a:bodyPr>
            <a:noAutofit/>
          </a:bodyPr>
          <a:lstStyle/>
          <a:p>
            <a:r>
              <a:rPr lang="nb-NO" sz="3000" dirty="0" smtClean="0"/>
              <a:t>Dersom din bedrift får behov for ytterligere PR/markedsassistanse, vil dere…….</a:t>
            </a:r>
            <a:endParaRPr lang="nb-NO" sz="30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25151454"/>
              </p:ext>
            </p:extLst>
          </p:nvPr>
        </p:nvGraphicFramePr>
        <p:xfrm>
          <a:off x="274578" y="1733132"/>
          <a:ext cx="8580544" cy="4634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5241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000" dirty="0" smtClean="0">
                <a:ea typeface="ＭＳ Ｐゴシック" charset="0"/>
                <a:cs typeface="ＭＳ Ｐゴシック" charset="0"/>
              </a:rPr>
              <a:t>Undersøkelsen viser at:</a:t>
            </a:r>
            <a:endParaRPr lang="nb-NO" sz="3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00112" y="1822357"/>
            <a:ext cx="7345363" cy="455589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b-NO" sz="2000" dirty="0" smtClean="0">
                <a:ea typeface="ＭＳ Ｐゴシック" charset="0"/>
                <a:cs typeface="ＭＳ Ｐゴシック" charset="0"/>
              </a:rPr>
              <a:t>Annonsering på trykk er ansett som mye viktigere enn på </a:t>
            </a:r>
            <a:r>
              <a:rPr lang="nb-NO" sz="2000" dirty="0" smtClean="0">
                <a:ea typeface="ＭＳ Ｐゴシック" charset="0"/>
                <a:cs typeface="ＭＳ Ｐゴシック" charset="0"/>
              </a:rPr>
              <a:t>nett, til tross for eksplosjon i nettannonsering i markedet</a:t>
            </a:r>
          </a:p>
          <a:p>
            <a:pPr>
              <a:lnSpc>
                <a:spcPct val="150000"/>
              </a:lnSpc>
            </a:pPr>
            <a:r>
              <a:rPr lang="nb-NO" sz="2000" dirty="0" smtClean="0">
                <a:ea typeface="ＭＳ Ｐゴシック" charset="0"/>
                <a:cs typeface="ＭＳ Ｐゴシック" charset="0"/>
              </a:rPr>
              <a:t>Betalt annonsering ansees som vesentlig viktigere enn egne kanaler og redaksjonelle PR-fremstøt</a:t>
            </a:r>
            <a:r>
              <a:rPr lang="nb-NO" sz="2000" dirty="0" smtClean="0"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nb-NO" sz="2000" dirty="0" smtClean="0"/>
              <a:t>6 av10 selskap bruker ikke PR-byråer  </a:t>
            </a:r>
            <a:endParaRPr lang="nb-NO" sz="2000" dirty="0" smtClean="0">
              <a:ea typeface="ＭＳ Ｐゴシック" charset="0"/>
              <a:cs typeface="ＭＳ Ｐゴシック" charset="0"/>
            </a:endParaRPr>
          </a:p>
          <a:p>
            <a:pPr>
              <a:lnSpc>
                <a:spcPct val="150000"/>
              </a:lnSpc>
            </a:pPr>
            <a:r>
              <a:rPr lang="nb-NO" sz="2000" dirty="0" smtClean="0">
                <a:ea typeface="ＭＳ Ｐゴシック" charset="0"/>
                <a:cs typeface="ＭＳ Ｐゴシック" charset="0"/>
              </a:rPr>
              <a:t>30 prosent av selskapene budsjetterer ikke for noe PR, og 50 prosent har bare mellom 0 - 10 prosent PR integrert i markedsmiksen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56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000" dirty="0">
                <a:ea typeface="ＭＳ Ｐゴシック" charset="0"/>
                <a:cs typeface="ＭＳ Ｐゴシック" charset="0"/>
              </a:rPr>
              <a:t>Undersøkelsen</a:t>
            </a:r>
            <a:endParaRPr lang="nb-NO" sz="3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b-NO" dirty="0" smtClean="0">
                <a:ea typeface="ＭＳ Ｐゴシック" charset="0"/>
                <a:cs typeface="ＭＳ Ｐゴシック" charset="0"/>
              </a:rPr>
              <a:t>40 intervjuer, fordelt på 21 innenfor bil, 16 innenfor båt og 3 innenfor MC</a:t>
            </a:r>
            <a:endParaRPr lang="nb-NO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50000"/>
              </a:lnSpc>
            </a:pPr>
            <a:r>
              <a:rPr lang="nb-NO" dirty="0" smtClean="0">
                <a:ea typeface="ＭＳ Ｐゴシック" charset="0"/>
                <a:cs typeface="ＭＳ Ｐゴシック" charset="0"/>
              </a:rPr>
              <a:t>Markedssjefer innenfor motorbransjen</a:t>
            </a:r>
            <a:endParaRPr lang="nb-NO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50000"/>
              </a:lnSpc>
            </a:pPr>
            <a:r>
              <a:rPr lang="nb-NO" dirty="0" smtClean="0">
                <a:ea typeface="ＭＳ Ｐゴシック" charset="0"/>
                <a:cs typeface="ＭＳ Ｐゴシック" charset="0"/>
              </a:rPr>
              <a:t>Feilmargin </a:t>
            </a:r>
            <a:r>
              <a:rPr lang="nb-NO" dirty="0">
                <a:ea typeface="ＭＳ Ｐゴシック" charset="0"/>
                <a:cs typeface="ＭＳ Ｐゴシック" charset="0"/>
              </a:rPr>
              <a:t>+/- </a:t>
            </a:r>
            <a:r>
              <a:rPr lang="nb-NO" dirty="0" smtClean="0">
                <a:ea typeface="ＭＳ Ｐゴシック" charset="0"/>
                <a:cs typeface="ＭＳ Ｐゴシック" charset="0"/>
              </a:rPr>
              <a:t>8,9 % - poeng, gjelder totalutvalget</a:t>
            </a:r>
          </a:p>
          <a:p>
            <a:pPr>
              <a:buNone/>
            </a:pPr>
            <a:endParaRPr lang="nb-NO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556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 txBox="1">
            <a:spLocks noChangeArrowheads="1"/>
          </p:cNvSpPr>
          <p:nvPr/>
        </p:nvSpPr>
        <p:spPr bwMode="auto">
          <a:xfrm>
            <a:off x="1789113" y="171450"/>
            <a:ext cx="5638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>
            <a:prstTxWarp prst="textNoShape">
              <a:avLst/>
            </a:prstTxWarp>
          </a:bodyPr>
          <a:lstStyle/>
          <a:p>
            <a:r>
              <a:rPr lang="en-US" sz="2800" b="1"/>
              <a:t>Kommunikasjonsplattformer</a:t>
            </a:r>
          </a:p>
        </p:txBody>
      </p:sp>
      <p:sp>
        <p:nvSpPr>
          <p:cNvPr id="31747" name="Rectangle 5"/>
          <p:cNvSpPr>
            <a:spLocks noChangeArrowheads="1"/>
          </p:cNvSpPr>
          <p:nvPr/>
        </p:nvSpPr>
        <p:spPr bwMode="auto">
          <a:xfrm>
            <a:off x="7071519" y="3945950"/>
            <a:ext cx="2030412" cy="1874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folHlink"/>
                </a:solidFill>
                <a:latin typeface="Arial Black" charset="0"/>
              </a:rPr>
              <a:t>Egne</a:t>
            </a:r>
          </a:p>
          <a:p>
            <a:r>
              <a:rPr lang="nb-NO" sz="1600">
                <a:latin typeface="Arial Black" charset="0"/>
              </a:rPr>
              <a:t>Webportal</a:t>
            </a:r>
          </a:p>
          <a:p>
            <a:r>
              <a:rPr lang="nb-NO" sz="1600">
                <a:latin typeface="Arial Black" charset="0"/>
              </a:rPr>
              <a:t>Nyhetsbrev</a:t>
            </a:r>
          </a:p>
          <a:p>
            <a:r>
              <a:rPr lang="nb-NO" sz="1600">
                <a:latin typeface="Arial Black" charset="0"/>
              </a:rPr>
              <a:t>Nettvideo</a:t>
            </a:r>
          </a:p>
          <a:p>
            <a:r>
              <a:rPr lang="nb-NO" sz="1600">
                <a:latin typeface="Arial Black" charset="0"/>
              </a:rPr>
              <a:t>Kundemagasin</a:t>
            </a:r>
          </a:p>
          <a:p>
            <a:r>
              <a:rPr lang="nb-NO" sz="1600">
                <a:latin typeface="Arial Black" charset="0"/>
              </a:rPr>
              <a:t>Brosjyrer</a:t>
            </a:r>
          </a:p>
          <a:p>
            <a:r>
              <a:rPr lang="nb-NO" sz="1600">
                <a:latin typeface="Arial Black" charset="0"/>
              </a:rPr>
              <a:t>Mfl</a:t>
            </a:r>
            <a:endParaRPr lang="en-US" sz="1200">
              <a:latin typeface="Arial Black" charset="0"/>
            </a:endParaRP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284163" y="538163"/>
            <a:ext cx="2835275" cy="2830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nn-NO"/>
          </a:p>
        </p:txBody>
      </p:sp>
      <p:sp>
        <p:nvSpPr>
          <p:cNvPr id="31749" name="Oval 8"/>
          <p:cNvSpPr>
            <a:spLocks noChangeArrowheads="1"/>
          </p:cNvSpPr>
          <p:nvPr/>
        </p:nvSpPr>
        <p:spPr bwMode="auto">
          <a:xfrm>
            <a:off x="3663950" y="2497138"/>
            <a:ext cx="1816100" cy="18637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nn-NO"/>
          </a:p>
        </p:txBody>
      </p:sp>
      <p:sp>
        <p:nvSpPr>
          <p:cNvPr id="31750" name="Rectangle 9"/>
          <p:cNvSpPr>
            <a:spLocks noChangeArrowheads="1"/>
          </p:cNvSpPr>
          <p:nvPr/>
        </p:nvSpPr>
        <p:spPr bwMode="auto">
          <a:xfrm>
            <a:off x="3794125" y="3236913"/>
            <a:ext cx="15668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folHlink"/>
                </a:solidFill>
                <a:latin typeface="Arial Black" charset="0"/>
              </a:rPr>
              <a:t>Selskapet</a:t>
            </a:r>
          </a:p>
        </p:txBody>
      </p:sp>
      <p:sp>
        <p:nvSpPr>
          <p:cNvPr id="31751" name="Rectangle 10"/>
          <p:cNvSpPr>
            <a:spLocks noChangeArrowheads="1"/>
          </p:cNvSpPr>
          <p:nvPr/>
        </p:nvSpPr>
        <p:spPr bwMode="auto">
          <a:xfrm>
            <a:off x="533400" y="1606550"/>
            <a:ext cx="2279650" cy="1382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chemeClr val="folHlink"/>
                </a:solidFill>
                <a:latin typeface="Arial Black" charset="0"/>
              </a:rPr>
              <a:t>Sosiale</a:t>
            </a:r>
            <a:r>
              <a:rPr lang="en-US" sz="2000" dirty="0">
                <a:solidFill>
                  <a:schemeClr val="folHlink"/>
                </a:solidFill>
                <a:latin typeface="Arial Black" charset="0"/>
              </a:rPr>
              <a:t> </a:t>
            </a:r>
            <a:r>
              <a:rPr lang="en-US" sz="2000" dirty="0" err="1">
                <a:solidFill>
                  <a:schemeClr val="folHlink"/>
                </a:solidFill>
                <a:latin typeface="Arial Black" charset="0"/>
              </a:rPr>
              <a:t>medier</a:t>
            </a:r>
            <a:endParaRPr lang="en-US" sz="2000" dirty="0">
              <a:solidFill>
                <a:schemeClr val="folHlink"/>
              </a:solidFill>
              <a:latin typeface="Arial Black" charset="0"/>
            </a:endParaRPr>
          </a:p>
          <a:p>
            <a:r>
              <a:rPr lang="en-US" sz="1600" dirty="0" err="1">
                <a:latin typeface="Arial Black" charset="0"/>
              </a:rPr>
              <a:t>Facebook</a:t>
            </a:r>
            <a:r>
              <a:rPr lang="en-US" sz="1600" dirty="0">
                <a:latin typeface="Arial Black" charset="0"/>
              </a:rPr>
              <a:t>, Twitter, </a:t>
            </a:r>
          </a:p>
          <a:p>
            <a:r>
              <a:rPr lang="en-US" sz="1600" dirty="0" err="1">
                <a:latin typeface="Arial Black" charset="0"/>
              </a:rPr>
              <a:t>YouTube</a:t>
            </a:r>
            <a:r>
              <a:rPr lang="en-US" sz="1600" dirty="0">
                <a:latin typeface="Arial Black" charset="0"/>
              </a:rPr>
              <a:t> etc.</a:t>
            </a:r>
            <a:endParaRPr lang="nb-NO" sz="1600" dirty="0">
              <a:latin typeface="Arial Black" charset="0"/>
            </a:endParaRPr>
          </a:p>
          <a:p>
            <a:r>
              <a:rPr lang="nb-NO" sz="1600" dirty="0">
                <a:latin typeface="Arial Black" charset="0"/>
              </a:rPr>
              <a:t>Mfl</a:t>
            </a:r>
            <a:endParaRPr lang="en-US" sz="1600" dirty="0">
              <a:latin typeface="Arial Black" charset="0"/>
            </a:endParaRPr>
          </a:p>
          <a:p>
            <a:pPr latinLnBrk="1"/>
            <a:endParaRPr lang="en-US" sz="1600" dirty="0">
              <a:latin typeface="Arial Black" charset="0"/>
            </a:endParaRPr>
          </a:p>
        </p:txBody>
      </p:sp>
      <p:sp>
        <p:nvSpPr>
          <p:cNvPr id="31752" name="Rectangle 11"/>
          <p:cNvSpPr>
            <a:spLocks noChangeArrowheads="1"/>
          </p:cNvSpPr>
          <p:nvPr/>
        </p:nvSpPr>
        <p:spPr bwMode="auto">
          <a:xfrm>
            <a:off x="196850" y="3824288"/>
            <a:ext cx="2413000" cy="212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chemeClr val="folHlink"/>
                </a:solidFill>
                <a:latin typeface="Arial Black" charset="0"/>
              </a:rPr>
              <a:t>Fortjente</a:t>
            </a:r>
            <a:endParaRPr lang="en-US" sz="2000" dirty="0">
              <a:solidFill>
                <a:schemeClr val="folHlink"/>
              </a:solidFill>
              <a:latin typeface="Arial Black" charset="0"/>
            </a:endParaRPr>
          </a:p>
          <a:p>
            <a:r>
              <a:rPr lang="en-US" sz="1600" dirty="0" err="1">
                <a:latin typeface="Arial Black" charset="0"/>
              </a:rPr>
              <a:t>Redaksjonell</a:t>
            </a:r>
            <a:r>
              <a:rPr lang="en-US" sz="1600" dirty="0">
                <a:latin typeface="Arial Black" charset="0"/>
              </a:rPr>
              <a:t> </a:t>
            </a:r>
            <a:r>
              <a:rPr lang="en-US" sz="1600" dirty="0" err="1">
                <a:latin typeface="Arial Black" charset="0"/>
              </a:rPr>
              <a:t>dekning</a:t>
            </a:r>
            <a:r>
              <a:rPr lang="en-US" sz="1600" dirty="0" smtClean="0">
                <a:latin typeface="Arial Black" charset="0"/>
              </a:rPr>
              <a:t> </a:t>
            </a:r>
            <a:r>
              <a:rPr lang="nb-NO" sz="1600" dirty="0" smtClean="0">
                <a:latin typeface="Arial Black" charset="0"/>
              </a:rPr>
              <a:t>i</a:t>
            </a:r>
            <a:r>
              <a:rPr lang="en-US" sz="1600" dirty="0" smtClean="0">
                <a:latin typeface="Arial Black" charset="0"/>
              </a:rPr>
              <a:t> </a:t>
            </a:r>
            <a:r>
              <a:rPr lang="en-US" sz="1600" dirty="0">
                <a:latin typeface="Arial Black" charset="0"/>
              </a:rPr>
              <a:t>TV, radio, print, </a:t>
            </a:r>
            <a:r>
              <a:rPr lang="en-US" sz="1600" dirty="0" err="1">
                <a:latin typeface="Arial Black" charset="0"/>
              </a:rPr>
              <a:t>nett</a:t>
            </a:r>
            <a:r>
              <a:rPr lang="en-US" sz="1600" dirty="0">
                <a:latin typeface="Arial Black" charset="0"/>
              </a:rPr>
              <a:t>.</a:t>
            </a:r>
          </a:p>
          <a:p>
            <a:r>
              <a:rPr lang="en-US" sz="1600" dirty="0">
                <a:latin typeface="Arial Black" charset="0"/>
              </a:rPr>
              <a:t>PM,</a:t>
            </a:r>
            <a:r>
              <a:rPr lang="en-US" sz="1600" dirty="0" smtClean="0">
                <a:latin typeface="Arial Black" charset="0"/>
              </a:rPr>
              <a:t> </a:t>
            </a:r>
            <a:r>
              <a:rPr lang="nb-NO" sz="1600" dirty="0" smtClean="0">
                <a:latin typeface="Arial Black" charset="0"/>
              </a:rPr>
              <a:t>k</a:t>
            </a:r>
            <a:r>
              <a:rPr lang="en-US" sz="1600" dirty="0" err="1" smtClean="0">
                <a:latin typeface="Arial Black" charset="0"/>
              </a:rPr>
              <a:t>ronikker</a:t>
            </a:r>
            <a:endParaRPr lang="en-US" sz="1600" dirty="0" smtClean="0">
              <a:latin typeface="Arial Black" charset="0"/>
            </a:endParaRPr>
          </a:p>
          <a:p>
            <a:r>
              <a:rPr lang="nb-NO" sz="1600" dirty="0" smtClean="0">
                <a:latin typeface="Arial Black" charset="0"/>
              </a:rPr>
              <a:t>m.fl.</a:t>
            </a:r>
          </a:p>
          <a:p>
            <a:endParaRPr lang="en-US" sz="1600" dirty="0">
              <a:latin typeface="Arial Black" charset="0"/>
            </a:endParaRPr>
          </a:p>
          <a:p>
            <a:pPr latinLnBrk="1"/>
            <a:endParaRPr lang="en-US" sz="1600" dirty="0">
              <a:latin typeface="Arial Black" charset="0"/>
            </a:endParaRPr>
          </a:p>
        </p:txBody>
      </p:sp>
      <p:sp>
        <p:nvSpPr>
          <p:cNvPr id="31753" name="Rectangle 12"/>
          <p:cNvSpPr>
            <a:spLocks noChangeArrowheads="1"/>
          </p:cNvSpPr>
          <p:nvPr/>
        </p:nvSpPr>
        <p:spPr bwMode="auto">
          <a:xfrm>
            <a:off x="6802438" y="1606550"/>
            <a:ext cx="1915289" cy="21210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chemeClr val="folHlink"/>
                </a:solidFill>
                <a:latin typeface="Arial Black" charset="0"/>
              </a:rPr>
              <a:t>Betalte</a:t>
            </a:r>
            <a:endParaRPr lang="en-US" sz="2000" dirty="0">
              <a:solidFill>
                <a:schemeClr val="folHlink"/>
              </a:solidFill>
              <a:latin typeface="Arial Black" charset="0"/>
            </a:endParaRPr>
          </a:p>
          <a:p>
            <a:r>
              <a:rPr lang="nb-NO" sz="1600" dirty="0">
                <a:latin typeface="Arial Black" charset="0"/>
              </a:rPr>
              <a:t>Annonser</a:t>
            </a:r>
          </a:p>
          <a:p>
            <a:r>
              <a:rPr lang="nb-NO" sz="1600" dirty="0">
                <a:latin typeface="Arial Black" charset="0"/>
              </a:rPr>
              <a:t>Reklame</a:t>
            </a:r>
          </a:p>
          <a:p>
            <a:r>
              <a:rPr lang="nb-NO" sz="1600" dirty="0">
                <a:latin typeface="Arial Black" charset="0"/>
              </a:rPr>
              <a:t>Nett</a:t>
            </a:r>
          </a:p>
          <a:p>
            <a:r>
              <a:rPr lang="nb-NO" sz="1600" dirty="0">
                <a:latin typeface="Arial Black" charset="0"/>
              </a:rPr>
              <a:t>Radio/TV</a:t>
            </a:r>
            <a:endParaRPr lang="nb-NO" sz="1600" dirty="0" smtClean="0">
              <a:latin typeface="Arial Black" charset="0"/>
            </a:endParaRPr>
          </a:p>
          <a:p>
            <a:r>
              <a:rPr lang="nb-NO" sz="1600" dirty="0" smtClean="0">
                <a:latin typeface="Arial Black" charset="0"/>
              </a:rPr>
              <a:t>Betalte artikler</a:t>
            </a:r>
          </a:p>
          <a:p>
            <a:r>
              <a:rPr lang="nb-NO" sz="1600" dirty="0">
                <a:latin typeface="Arial Black" charset="0"/>
              </a:rPr>
              <a:t>Mfl</a:t>
            </a:r>
            <a:endParaRPr lang="en-US" sz="1600" dirty="0">
              <a:latin typeface="Arial Black" charset="0"/>
            </a:endParaRPr>
          </a:p>
          <a:p>
            <a:pPr latinLnBrk="1"/>
            <a:endParaRPr lang="en-US" sz="1600" dirty="0">
              <a:latin typeface="Arial Black" charset="0"/>
            </a:endParaRPr>
          </a:p>
        </p:txBody>
      </p:sp>
      <p:sp>
        <p:nvSpPr>
          <p:cNvPr id="31754" name="Rectangle 13"/>
          <p:cNvSpPr>
            <a:spLocks noChangeArrowheads="1"/>
          </p:cNvSpPr>
          <p:nvPr/>
        </p:nvSpPr>
        <p:spPr bwMode="auto">
          <a:xfrm>
            <a:off x="6705600" y="6400800"/>
            <a:ext cx="1381125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>
                <a:latin typeface="Times New Roman" charset="0"/>
              </a:rPr>
              <a:t>KEYHOLE.PPT 4/21/98</a:t>
            </a:r>
          </a:p>
        </p:txBody>
      </p:sp>
      <p:pic>
        <p:nvPicPr>
          <p:cNvPr id="31755" name="Picture 14" descr="Four Pilars Circ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 rot="2672726">
            <a:off x="1342223" y="965994"/>
            <a:ext cx="6629400" cy="654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6" name="Text Box 15"/>
          <p:cNvSpPr txBox="1">
            <a:spLocks noChangeArrowheads="1"/>
          </p:cNvSpPr>
          <p:nvPr/>
        </p:nvSpPr>
        <p:spPr bwMode="auto">
          <a:xfrm>
            <a:off x="2991644" y="2737753"/>
            <a:ext cx="13446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Tahoma" charset="0"/>
                <a:ea typeface="Arial" charset="0"/>
                <a:cs typeface="Arial" charset="0"/>
              </a:rPr>
              <a:t>Sosiale</a:t>
            </a:r>
            <a:r>
              <a:rPr lang="en-US" b="1" dirty="0">
                <a:solidFill>
                  <a:schemeClr val="bg1"/>
                </a:solidFill>
                <a:latin typeface="Tahoma" charset="0"/>
                <a:ea typeface="Arial" charset="0"/>
                <a:cs typeface="Arial" charset="0"/>
              </a:rPr>
              <a:t> </a:t>
            </a:r>
          </a:p>
          <a:p>
            <a:r>
              <a:rPr lang="en-US" b="1" dirty="0" err="1">
                <a:solidFill>
                  <a:schemeClr val="bg1"/>
                </a:solidFill>
                <a:latin typeface="Tahoma" charset="0"/>
                <a:ea typeface="Arial" charset="0"/>
                <a:cs typeface="Arial" charset="0"/>
              </a:rPr>
              <a:t>kanaler</a:t>
            </a:r>
            <a:endParaRPr lang="en-US" b="1" dirty="0">
              <a:solidFill>
                <a:schemeClr val="bg1"/>
              </a:solidFill>
              <a:latin typeface="Tahoma" charset="0"/>
              <a:ea typeface="Arial" charset="0"/>
              <a:cs typeface="Arial" charset="0"/>
            </a:endParaRPr>
          </a:p>
        </p:txBody>
      </p:sp>
      <p:sp>
        <p:nvSpPr>
          <p:cNvPr id="31757" name="Text Box 16"/>
          <p:cNvSpPr txBox="1">
            <a:spLocks noChangeArrowheads="1"/>
          </p:cNvSpPr>
          <p:nvPr/>
        </p:nvSpPr>
        <p:spPr bwMode="auto">
          <a:xfrm>
            <a:off x="5116512" y="2737753"/>
            <a:ext cx="22939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Tahoma" charset="0"/>
                <a:ea typeface="Arial" charset="0"/>
                <a:cs typeface="Arial" charset="0"/>
              </a:rPr>
              <a:t>Betalte</a:t>
            </a:r>
            <a:r>
              <a:rPr lang="en-US" b="1" dirty="0" smtClean="0">
                <a:solidFill>
                  <a:schemeClr val="bg1"/>
                </a:solidFill>
                <a:latin typeface="Tahoma" charset="0"/>
                <a:ea typeface="Arial" charset="0"/>
                <a:cs typeface="Arial" charset="0"/>
              </a:rPr>
              <a:t> </a:t>
            </a:r>
          </a:p>
          <a:p>
            <a:r>
              <a:rPr lang="en-US" b="1" dirty="0" err="1" smtClean="0">
                <a:solidFill>
                  <a:schemeClr val="bg1"/>
                </a:solidFill>
                <a:latin typeface="Tahoma" charset="0"/>
                <a:ea typeface="Arial" charset="0"/>
                <a:cs typeface="Arial" charset="0"/>
              </a:rPr>
              <a:t>kanaler</a:t>
            </a:r>
            <a:endParaRPr lang="en-US" b="1" dirty="0">
              <a:solidFill>
                <a:schemeClr val="bg1"/>
              </a:solidFill>
              <a:latin typeface="Tahoma" charset="0"/>
              <a:ea typeface="Arial" charset="0"/>
              <a:cs typeface="Arial" charset="0"/>
            </a:endParaRPr>
          </a:p>
        </p:txBody>
      </p:sp>
      <p:sp>
        <p:nvSpPr>
          <p:cNvPr id="31758" name="Text Box 17"/>
          <p:cNvSpPr txBox="1">
            <a:spLocks noChangeArrowheads="1"/>
          </p:cNvSpPr>
          <p:nvPr/>
        </p:nvSpPr>
        <p:spPr bwMode="auto">
          <a:xfrm>
            <a:off x="3119438" y="4883369"/>
            <a:ext cx="16160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Tahoma" charset="0"/>
                <a:ea typeface="Arial" charset="0"/>
                <a:cs typeface="Arial" charset="0"/>
              </a:rPr>
              <a:t>Fortjente</a:t>
            </a:r>
            <a:endParaRPr lang="en-US" b="1" dirty="0">
              <a:solidFill>
                <a:schemeClr val="bg1"/>
              </a:solidFill>
              <a:latin typeface="Tahoma" charset="0"/>
              <a:ea typeface="Arial" charset="0"/>
              <a:cs typeface="Arial" charset="0"/>
            </a:endParaRPr>
          </a:p>
          <a:p>
            <a:r>
              <a:rPr lang="en-US" b="1" dirty="0" err="1">
                <a:solidFill>
                  <a:schemeClr val="bg1"/>
                </a:solidFill>
                <a:latin typeface="Tahoma" charset="0"/>
                <a:ea typeface="Arial" charset="0"/>
                <a:cs typeface="Arial" charset="0"/>
              </a:rPr>
              <a:t>kanaler</a:t>
            </a:r>
            <a:endParaRPr lang="en-US" b="1" dirty="0">
              <a:solidFill>
                <a:schemeClr val="bg1"/>
              </a:solidFill>
              <a:latin typeface="Tahoma" charset="0"/>
              <a:ea typeface="Arial" charset="0"/>
              <a:cs typeface="Arial" charset="0"/>
            </a:endParaRPr>
          </a:p>
        </p:txBody>
      </p:sp>
      <p:sp>
        <p:nvSpPr>
          <p:cNvPr id="31759" name="Text Box 18"/>
          <p:cNvSpPr txBox="1">
            <a:spLocks noChangeArrowheads="1"/>
          </p:cNvSpPr>
          <p:nvPr/>
        </p:nvSpPr>
        <p:spPr bwMode="auto">
          <a:xfrm>
            <a:off x="5116512" y="4883369"/>
            <a:ext cx="12337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Tahoma" charset="0"/>
                <a:ea typeface="Arial" charset="0"/>
                <a:cs typeface="Arial" charset="0"/>
              </a:rPr>
              <a:t>Egne</a:t>
            </a:r>
            <a:r>
              <a:rPr lang="en-US" b="1" dirty="0">
                <a:solidFill>
                  <a:schemeClr val="bg1"/>
                </a:solidFill>
                <a:latin typeface="Tahoma" charset="0"/>
                <a:ea typeface="Arial" charset="0"/>
                <a:cs typeface="Arial" charset="0"/>
              </a:rPr>
              <a:t> </a:t>
            </a:r>
          </a:p>
          <a:p>
            <a:r>
              <a:rPr lang="en-US" b="1" dirty="0" err="1">
                <a:solidFill>
                  <a:schemeClr val="bg1"/>
                </a:solidFill>
                <a:latin typeface="Tahoma" charset="0"/>
                <a:ea typeface="Arial" charset="0"/>
                <a:cs typeface="Arial" charset="0"/>
              </a:rPr>
              <a:t>kanaler</a:t>
            </a:r>
            <a:endParaRPr lang="en-US" b="1" dirty="0">
              <a:solidFill>
                <a:schemeClr val="bg1"/>
              </a:solidFill>
              <a:latin typeface="Tahoma" charset="0"/>
              <a:ea typeface="Arial" charset="0"/>
              <a:cs typeface="Arial" charset="0"/>
            </a:endParaRPr>
          </a:p>
        </p:txBody>
      </p:sp>
      <p:sp>
        <p:nvSpPr>
          <p:cNvPr id="31760" name="Oval 19"/>
          <p:cNvSpPr>
            <a:spLocks noChangeArrowheads="1"/>
          </p:cNvSpPr>
          <p:nvPr/>
        </p:nvSpPr>
        <p:spPr bwMode="auto">
          <a:xfrm>
            <a:off x="3881438" y="3368675"/>
            <a:ext cx="1441450" cy="14414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nn-NO"/>
          </a:p>
        </p:txBody>
      </p:sp>
      <p:sp>
        <p:nvSpPr>
          <p:cNvPr id="31763" name="Text Box 16"/>
          <p:cNvSpPr txBox="1">
            <a:spLocks noChangeArrowheads="1"/>
          </p:cNvSpPr>
          <p:nvPr/>
        </p:nvSpPr>
        <p:spPr bwMode="auto">
          <a:xfrm>
            <a:off x="4241800" y="3908425"/>
            <a:ext cx="874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Tahoma" charset="0"/>
                <a:ea typeface="Arial" charset="0"/>
                <a:cs typeface="Arial" charset="0"/>
              </a:rPr>
              <a:t>Brand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4578" y="244158"/>
            <a:ext cx="8580544" cy="1339850"/>
          </a:xfrm>
        </p:spPr>
        <p:txBody>
          <a:bodyPr>
            <a:noAutofit/>
          </a:bodyPr>
          <a:lstStyle/>
          <a:p>
            <a:r>
              <a:rPr lang="nb-NO" sz="2800" dirty="0" smtClean="0"/>
              <a:t>Hvilken av følgende kommunikasjonsplattformer anser du som viktigst for din bedrift eller dine produkter?</a:t>
            </a:r>
            <a:endParaRPr lang="nb-NO" sz="28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23995167"/>
              </p:ext>
            </p:extLst>
          </p:nvPr>
        </p:nvGraphicFramePr>
        <p:xfrm>
          <a:off x="274578" y="1733132"/>
          <a:ext cx="8580544" cy="4634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9860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4578" y="244158"/>
            <a:ext cx="8580544" cy="1339850"/>
          </a:xfrm>
        </p:spPr>
        <p:txBody>
          <a:bodyPr>
            <a:noAutofit/>
          </a:bodyPr>
          <a:lstStyle/>
          <a:p>
            <a:r>
              <a:rPr lang="nb-NO" sz="3000" dirty="0" smtClean="0"/>
              <a:t>Hvor stor er ressursbruken på markeds- og eller PR-tiltak i din bedrift i dag i forhold til for 3 år siden?</a:t>
            </a:r>
            <a:endParaRPr lang="nb-NO" sz="30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69077037"/>
              </p:ext>
            </p:extLst>
          </p:nvPr>
        </p:nvGraphicFramePr>
        <p:xfrm>
          <a:off x="274578" y="1733133"/>
          <a:ext cx="8580544" cy="4628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799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4578" y="244158"/>
            <a:ext cx="8580544" cy="1339850"/>
          </a:xfrm>
        </p:spPr>
        <p:txBody>
          <a:bodyPr>
            <a:noAutofit/>
          </a:bodyPr>
          <a:lstStyle/>
          <a:p>
            <a:r>
              <a:rPr lang="nb-NO" sz="3000" dirty="0" smtClean="0"/>
              <a:t>Hvilke av følgende eksterne kommunikasjonstiltak bruker din bedrift?</a:t>
            </a:r>
            <a:endParaRPr lang="nb-NO" sz="30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1041181"/>
              </p:ext>
            </p:extLst>
          </p:nvPr>
        </p:nvGraphicFramePr>
        <p:xfrm>
          <a:off x="274578" y="1733132"/>
          <a:ext cx="8580544" cy="4634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332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4578" y="244158"/>
            <a:ext cx="8580544" cy="1339850"/>
          </a:xfrm>
        </p:spPr>
        <p:txBody>
          <a:bodyPr>
            <a:noAutofit/>
          </a:bodyPr>
          <a:lstStyle/>
          <a:p>
            <a:r>
              <a:rPr lang="nb-NO" sz="3000" dirty="0" smtClean="0"/>
              <a:t>Hva er den viktigste betalte kanalen for å skape merkekjennskap/bygge omdømme for din bedrift?</a:t>
            </a:r>
            <a:endParaRPr lang="nb-NO" sz="30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08939854"/>
              </p:ext>
            </p:extLst>
          </p:nvPr>
        </p:nvGraphicFramePr>
        <p:xfrm>
          <a:off x="274578" y="1733132"/>
          <a:ext cx="8580544" cy="4634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09789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4578" y="244158"/>
            <a:ext cx="8580544" cy="1339850"/>
          </a:xfrm>
        </p:spPr>
        <p:txBody>
          <a:bodyPr>
            <a:noAutofit/>
          </a:bodyPr>
          <a:lstStyle/>
          <a:p>
            <a:r>
              <a:rPr lang="nb-NO" sz="3000" dirty="0" smtClean="0"/>
              <a:t>Hvilke av følgende egne kanaler benytter </a:t>
            </a:r>
            <a:br>
              <a:rPr lang="nb-NO" sz="3000" dirty="0" smtClean="0"/>
            </a:br>
            <a:r>
              <a:rPr lang="nb-NO" sz="3000" dirty="0" smtClean="0"/>
              <a:t>din bedrift seg av?</a:t>
            </a:r>
            <a:endParaRPr lang="nb-NO" sz="30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6151341"/>
              </p:ext>
            </p:extLst>
          </p:nvPr>
        </p:nvGraphicFramePr>
        <p:xfrm>
          <a:off x="274578" y="1733132"/>
          <a:ext cx="8580544" cy="4634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49144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4578" y="244158"/>
            <a:ext cx="8580544" cy="1339850"/>
          </a:xfrm>
        </p:spPr>
        <p:txBody>
          <a:bodyPr>
            <a:noAutofit/>
          </a:bodyPr>
          <a:lstStyle/>
          <a:p>
            <a:r>
              <a:rPr lang="nb-NO" sz="3000" dirty="0" smtClean="0"/>
              <a:t>Hvilke av følgende sosiale medier benytter </a:t>
            </a:r>
            <a:br>
              <a:rPr lang="nb-NO" sz="3000" dirty="0" smtClean="0"/>
            </a:br>
            <a:r>
              <a:rPr lang="nb-NO" sz="3000" dirty="0" smtClean="0"/>
              <a:t>din bedrift seg av?</a:t>
            </a:r>
            <a:endParaRPr lang="nb-NO" sz="30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05221990"/>
              </p:ext>
            </p:extLst>
          </p:nvPr>
        </p:nvGraphicFramePr>
        <p:xfrm>
          <a:off x="274578" y="1733132"/>
          <a:ext cx="8580544" cy="4634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29445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Overr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Overr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Overrid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InFact 2012">
  <a:themeElements>
    <a:clrScheme name="Vinkle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K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K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Vinkler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Kapital">
    <a:majorFont>
      <a:latin typeface="Calisto MT"/>
      <a:ea typeface=""/>
      <a:cs typeface=""/>
      <a:font script="Jpan" typeface="ＭＳ 明朝"/>
      <a:font script="Hans" typeface="宋体"/>
      <a:font script="Hant" typeface="新細明體"/>
    </a:majorFont>
    <a:minorFont>
      <a:latin typeface="Calisto MT"/>
      <a:ea typeface=""/>
      <a:cs typeface=""/>
      <a:font script="Jpan" typeface="ＭＳ 明朝"/>
      <a:font script="Hans" typeface="宋体"/>
      <a:font script="Hant" typeface="新細明體"/>
    </a:minorFont>
  </a:fontScheme>
  <a:fmtScheme name="Kapital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satMod val="150000"/>
              <a:lumMod val="50000"/>
            </a:schemeClr>
            <a:schemeClr val="phClr">
              <a:satMod val="300000"/>
              <a:lumMod val="125000"/>
            </a:schemeClr>
          </a:duotone>
        </a:blip>
        <a:tile tx="0" ty="0" sx="100000" sy="100000" flip="none" algn="tl"/>
      </a:blipFill>
      <a:blipFill rotWithShape="1">
        <a:blip xmlns:r="http://schemas.openxmlformats.org/officeDocument/2006/relationships" r:embed="rId2">
          <a:duotone>
            <a:schemeClr val="phClr">
              <a:satMod val="135000"/>
              <a:lumMod val="80000"/>
            </a:schemeClr>
            <a:schemeClr val="phClr">
              <a:satMod val="250000"/>
              <a:lumMod val="150000"/>
            </a:schemeClr>
          </a:duotone>
        </a:blip>
        <a:stretch/>
      </a:blip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31750" cap="flat" cmpd="sng" algn="ctr">
        <a:solidFill>
          <a:schemeClr val="phClr">
            <a:shade val="90000"/>
          </a:schemeClr>
        </a:solidFill>
        <a:prstDash val="solid"/>
      </a:ln>
      <a:ln w="44450" cap="flat" cmpd="sng" algn="ctr">
        <a:solidFill>
          <a:schemeClr val="phClr">
            <a:shade val="85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a:effectStyle>
      <a:effectStyle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3">
          <a:duotone>
            <a:schemeClr val="phClr">
              <a:satMod val="150000"/>
              <a:lumMod val="50000"/>
            </a:schemeClr>
            <a:schemeClr val="phClr">
              <a:satMod val="400000"/>
              <a:lumMod val="160000"/>
            </a:schemeClr>
          </a:duotone>
        </a:blip>
        <a:stretch/>
      </a:blipFill>
    </a:bgFillStyleLst>
  </a:fmtScheme>
</a:themeOverride>
</file>

<file path=ppt/theme/themeOverride10.xml><?xml version="1.0" encoding="utf-8"?>
<a:themeOverride xmlns:a="http://schemas.openxmlformats.org/drawingml/2006/main">
  <a:clrScheme name="Vinkler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Kapital">
    <a:majorFont>
      <a:latin typeface="Calisto MT"/>
      <a:ea typeface=""/>
      <a:cs typeface=""/>
      <a:font script="Jpan" typeface="ＭＳ 明朝"/>
      <a:font script="Hans" typeface="宋体"/>
      <a:font script="Hant" typeface="新細明體"/>
    </a:majorFont>
    <a:minorFont>
      <a:latin typeface="Calisto MT"/>
      <a:ea typeface=""/>
      <a:cs typeface=""/>
      <a:font script="Jpan" typeface="ＭＳ 明朝"/>
      <a:font script="Hans" typeface="宋体"/>
      <a:font script="Hant" typeface="新細明體"/>
    </a:minorFont>
  </a:fontScheme>
  <a:fmtScheme name="Kapital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satMod val="150000"/>
              <a:lumMod val="50000"/>
            </a:schemeClr>
            <a:schemeClr val="phClr">
              <a:satMod val="300000"/>
              <a:lumMod val="125000"/>
            </a:schemeClr>
          </a:duotone>
        </a:blip>
        <a:tile tx="0" ty="0" sx="100000" sy="100000" flip="none" algn="tl"/>
      </a:blipFill>
      <a:blipFill rotWithShape="1">
        <a:blip xmlns:r="http://schemas.openxmlformats.org/officeDocument/2006/relationships" r:embed="rId2">
          <a:duotone>
            <a:schemeClr val="phClr">
              <a:satMod val="135000"/>
              <a:lumMod val="80000"/>
            </a:schemeClr>
            <a:schemeClr val="phClr">
              <a:satMod val="250000"/>
              <a:lumMod val="150000"/>
            </a:schemeClr>
          </a:duotone>
        </a:blip>
        <a:stretch/>
      </a:blip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31750" cap="flat" cmpd="sng" algn="ctr">
        <a:solidFill>
          <a:schemeClr val="phClr">
            <a:shade val="90000"/>
          </a:schemeClr>
        </a:solidFill>
        <a:prstDash val="solid"/>
      </a:ln>
      <a:ln w="44450" cap="flat" cmpd="sng" algn="ctr">
        <a:solidFill>
          <a:schemeClr val="phClr">
            <a:shade val="85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a:effectStyle>
      <a:effectStyle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3">
          <a:duotone>
            <a:schemeClr val="phClr">
              <a:satMod val="150000"/>
              <a:lumMod val="50000"/>
            </a:schemeClr>
            <a:schemeClr val="phClr">
              <a:satMod val="400000"/>
              <a:lumMod val="160000"/>
            </a:schemeClr>
          </a:duotone>
        </a:blip>
        <a:stretch/>
      </a:blipFill>
    </a:bgFillStyleLst>
  </a:fmtScheme>
</a:themeOverride>
</file>

<file path=ppt/theme/themeOverride11.xml><?xml version="1.0" encoding="utf-8"?>
<a:themeOverride xmlns:a="http://schemas.openxmlformats.org/drawingml/2006/main">
  <a:clrScheme name="Vinkler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Kapital">
    <a:majorFont>
      <a:latin typeface="Calisto MT"/>
      <a:ea typeface=""/>
      <a:cs typeface=""/>
      <a:font script="Jpan" typeface="ＭＳ 明朝"/>
      <a:font script="Hans" typeface="宋体"/>
      <a:font script="Hant" typeface="新細明體"/>
    </a:majorFont>
    <a:minorFont>
      <a:latin typeface="Calisto MT"/>
      <a:ea typeface=""/>
      <a:cs typeface=""/>
      <a:font script="Jpan" typeface="ＭＳ 明朝"/>
      <a:font script="Hans" typeface="宋体"/>
      <a:font script="Hant" typeface="新細明體"/>
    </a:minorFont>
  </a:fontScheme>
  <a:fmtScheme name="Kapital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satMod val="150000"/>
              <a:lumMod val="50000"/>
            </a:schemeClr>
            <a:schemeClr val="phClr">
              <a:satMod val="300000"/>
              <a:lumMod val="125000"/>
            </a:schemeClr>
          </a:duotone>
        </a:blip>
        <a:tile tx="0" ty="0" sx="100000" sy="100000" flip="none" algn="tl"/>
      </a:blipFill>
      <a:blipFill rotWithShape="1">
        <a:blip xmlns:r="http://schemas.openxmlformats.org/officeDocument/2006/relationships" r:embed="rId2">
          <a:duotone>
            <a:schemeClr val="phClr">
              <a:satMod val="135000"/>
              <a:lumMod val="80000"/>
            </a:schemeClr>
            <a:schemeClr val="phClr">
              <a:satMod val="250000"/>
              <a:lumMod val="150000"/>
            </a:schemeClr>
          </a:duotone>
        </a:blip>
        <a:stretch/>
      </a:blip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31750" cap="flat" cmpd="sng" algn="ctr">
        <a:solidFill>
          <a:schemeClr val="phClr">
            <a:shade val="90000"/>
          </a:schemeClr>
        </a:solidFill>
        <a:prstDash val="solid"/>
      </a:ln>
      <a:ln w="44450" cap="flat" cmpd="sng" algn="ctr">
        <a:solidFill>
          <a:schemeClr val="phClr">
            <a:shade val="85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a:effectStyle>
      <a:effectStyle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3">
          <a:duotone>
            <a:schemeClr val="phClr">
              <a:satMod val="150000"/>
              <a:lumMod val="50000"/>
            </a:schemeClr>
            <a:schemeClr val="phClr">
              <a:satMod val="400000"/>
              <a:lumMod val="160000"/>
            </a:schemeClr>
          </a:duotone>
        </a:blip>
        <a:stretch/>
      </a:blipFill>
    </a:bgFillStyleLst>
  </a:fmtScheme>
</a:themeOverride>
</file>

<file path=ppt/theme/themeOverride12.xml><?xml version="1.0" encoding="utf-8"?>
<a:themeOverride xmlns:a="http://schemas.openxmlformats.org/drawingml/2006/main">
  <a:clrScheme name="Vinkler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Kapital">
    <a:majorFont>
      <a:latin typeface="Calisto MT"/>
      <a:ea typeface=""/>
      <a:cs typeface=""/>
      <a:font script="Jpan" typeface="ＭＳ 明朝"/>
      <a:font script="Hans" typeface="宋体"/>
      <a:font script="Hant" typeface="新細明體"/>
    </a:majorFont>
    <a:minorFont>
      <a:latin typeface="Calisto MT"/>
      <a:ea typeface=""/>
      <a:cs typeface=""/>
      <a:font script="Jpan" typeface="ＭＳ 明朝"/>
      <a:font script="Hans" typeface="宋体"/>
      <a:font script="Hant" typeface="新細明體"/>
    </a:minorFont>
  </a:fontScheme>
  <a:fmtScheme name="Kapital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satMod val="150000"/>
              <a:lumMod val="50000"/>
            </a:schemeClr>
            <a:schemeClr val="phClr">
              <a:satMod val="300000"/>
              <a:lumMod val="125000"/>
            </a:schemeClr>
          </a:duotone>
        </a:blip>
        <a:tile tx="0" ty="0" sx="100000" sy="100000" flip="none" algn="tl"/>
      </a:blipFill>
      <a:blipFill rotWithShape="1">
        <a:blip xmlns:r="http://schemas.openxmlformats.org/officeDocument/2006/relationships" r:embed="rId2">
          <a:duotone>
            <a:schemeClr val="phClr">
              <a:satMod val="135000"/>
              <a:lumMod val="80000"/>
            </a:schemeClr>
            <a:schemeClr val="phClr">
              <a:satMod val="250000"/>
              <a:lumMod val="150000"/>
            </a:schemeClr>
          </a:duotone>
        </a:blip>
        <a:stretch/>
      </a:blip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31750" cap="flat" cmpd="sng" algn="ctr">
        <a:solidFill>
          <a:schemeClr val="phClr">
            <a:shade val="90000"/>
          </a:schemeClr>
        </a:solidFill>
        <a:prstDash val="solid"/>
      </a:ln>
      <a:ln w="44450" cap="flat" cmpd="sng" algn="ctr">
        <a:solidFill>
          <a:schemeClr val="phClr">
            <a:shade val="85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a:effectStyle>
      <a:effectStyle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3">
          <a:duotone>
            <a:schemeClr val="phClr">
              <a:satMod val="150000"/>
              <a:lumMod val="50000"/>
            </a:schemeClr>
            <a:schemeClr val="phClr">
              <a:satMod val="400000"/>
              <a:lumMod val="160000"/>
            </a:schemeClr>
          </a:duotone>
        </a:blip>
        <a:stretch/>
      </a:blipFill>
    </a:bgFillStyleLst>
  </a:fmtScheme>
</a:themeOverride>
</file>

<file path=ppt/theme/themeOverride13.xml><?xml version="1.0" encoding="utf-8"?>
<a:themeOverride xmlns:a="http://schemas.openxmlformats.org/drawingml/2006/main">
  <a:clrScheme name="Vinkler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Kapital">
    <a:majorFont>
      <a:latin typeface="Calisto MT"/>
      <a:ea typeface=""/>
      <a:cs typeface=""/>
      <a:font script="Jpan" typeface="ＭＳ 明朝"/>
      <a:font script="Hans" typeface="宋体"/>
      <a:font script="Hant" typeface="新細明體"/>
    </a:majorFont>
    <a:minorFont>
      <a:latin typeface="Calisto MT"/>
      <a:ea typeface=""/>
      <a:cs typeface=""/>
      <a:font script="Jpan" typeface="ＭＳ 明朝"/>
      <a:font script="Hans" typeface="宋体"/>
      <a:font script="Hant" typeface="新細明體"/>
    </a:minorFont>
  </a:fontScheme>
  <a:fmtScheme name="Kapital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satMod val="150000"/>
              <a:lumMod val="50000"/>
            </a:schemeClr>
            <a:schemeClr val="phClr">
              <a:satMod val="300000"/>
              <a:lumMod val="125000"/>
            </a:schemeClr>
          </a:duotone>
        </a:blip>
        <a:tile tx="0" ty="0" sx="100000" sy="100000" flip="none" algn="tl"/>
      </a:blipFill>
      <a:blipFill rotWithShape="1">
        <a:blip xmlns:r="http://schemas.openxmlformats.org/officeDocument/2006/relationships" r:embed="rId2">
          <a:duotone>
            <a:schemeClr val="phClr">
              <a:satMod val="135000"/>
              <a:lumMod val="80000"/>
            </a:schemeClr>
            <a:schemeClr val="phClr">
              <a:satMod val="250000"/>
              <a:lumMod val="150000"/>
            </a:schemeClr>
          </a:duotone>
        </a:blip>
        <a:stretch/>
      </a:blip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31750" cap="flat" cmpd="sng" algn="ctr">
        <a:solidFill>
          <a:schemeClr val="phClr">
            <a:shade val="90000"/>
          </a:schemeClr>
        </a:solidFill>
        <a:prstDash val="solid"/>
      </a:ln>
      <a:ln w="44450" cap="flat" cmpd="sng" algn="ctr">
        <a:solidFill>
          <a:schemeClr val="phClr">
            <a:shade val="85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a:effectStyle>
      <a:effectStyle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3">
          <a:duotone>
            <a:schemeClr val="phClr">
              <a:satMod val="150000"/>
              <a:lumMod val="50000"/>
            </a:schemeClr>
            <a:schemeClr val="phClr">
              <a:satMod val="400000"/>
              <a:lumMod val="160000"/>
            </a:schemeClr>
          </a:duotone>
        </a:blip>
        <a:stretch/>
      </a:blipFill>
    </a:bgFillStyleLst>
  </a:fmtScheme>
</a:themeOverride>
</file>

<file path=ppt/theme/themeOverride14.xml><?xml version="1.0" encoding="utf-8"?>
<a:themeOverride xmlns:a="http://schemas.openxmlformats.org/drawingml/2006/main">
  <a:clrScheme name="Vinkler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Kapital">
    <a:majorFont>
      <a:latin typeface="Calisto MT"/>
      <a:ea typeface=""/>
      <a:cs typeface=""/>
      <a:font script="Jpan" typeface="ＭＳ 明朝"/>
      <a:font script="Hans" typeface="宋体"/>
      <a:font script="Hant" typeface="新細明體"/>
    </a:majorFont>
    <a:minorFont>
      <a:latin typeface="Calisto MT"/>
      <a:ea typeface=""/>
      <a:cs typeface=""/>
      <a:font script="Jpan" typeface="ＭＳ 明朝"/>
      <a:font script="Hans" typeface="宋体"/>
      <a:font script="Hant" typeface="新細明體"/>
    </a:minorFont>
  </a:fontScheme>
  <a:fmtScheme name="Kapital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satMod val="150000"/>
              <a:lumMod val="50000"/>
            </a:schemeClr>
            <a:schemeClr val="phClr">
              <a:satMod val="300000"/>
              <a:lumMod val="125000"/>
            </a:schemeClr>
          </a:duotone>
        </a:blip>
        <a:tile tx="0" ty="0" sx="100000" sy="100000" flip="none" algn="tl"/>
      </a:blipFill>
      <a:blipFill rotWithShape="1">
        <a:blip xmlns:r="http://schemas.openxmlformats.org/officeDocument/2006/relationships" r:embed="rId2">
          <a:duotone>
            <a:schemeClr val="phClr">
              <a:satMod val="135000"/>
              <a:lumMod val="80000"/>
            </a:schemeClr>
            <a:schemeClr val="phClr">
              <a:satMod val="250000"/>
              <a:lumMod val="150000"/>
            </a:schemeClr>
          </a:duotone>
        </a:blip>
        <a:stretch/>
      </a:blip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31750" cap="flat" cmpd="sng" algn="ctr">
        <a:solidFill>
          <a:schemeClr val="phClr">
            <a:shade val="90000"/>
          </a:schemeClr>
        </a:solidFill>
        <a:prstDash val="solid"/>
      </a:ln>
      <a:ln w="44450" cap="flat" cmpd="sng" algn="ctr">
        <a:solidFill>
          <a:schemeClr val="phClr">
            <a:shade val="85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a:effectStyle>
      <a:effectStyle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3">
          <a:duotone>
            <a:schemeClr val="phClr">
              <a:satMod val="150000"/>
              <a:lumMod val="50000"/>
            </a:schemeClr>
            <a:schemeClr val="phClr">
              <a:satMod val="400000"/>
              <a:lumMod val="160000"/>
            </a:schemeClr>
          </a:duotone>
        </a:blip>
        <a:stretch/>
      </a:blipFill>
    </a:bgFillStyleLst>
  </a:fmtScheme>
</a:themeOverride>
</file>

<file path=ppt/theme/themeOverride2.xml><?xml version="1.0" encoding="utf-8"?>
<a:themeOverride xmlns:a="http://schemas.openxmlformats.org/drawingml/2006/main">
  <a:clrScheme name="Vinkler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Kapital">
    <a:majorFont>
      <a:latin typeface="Calisto MT"/>
      <a:ea typeface=""/>
      <a:cs typeface=""/>
      <a:font script="Jpan" typeface="ＭＳ 明朝"/>
      <a:font script="Hans" typeface="宋体"/>
      <a:font script="Hant" typeface="新細明體"/>
    </a:majorFont>
    <a:minorFont>
      <a:latin typeface="Calisto MT"/>
      <a:ea typeface=""/>
      <a:cs typeface=""/>
      <a:font script="Jpan" typeface="ＭＳ 明朝"/>
      <a:font script="Hans" typeface="宋体"/>
      <a:font script="Hant" typeface="新細明體"/>
    </a:minorFont>
  </a:fontScheme>
  <a:fmtScheme name="Kapital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satMod val="150000"/>
              <a:lumMod val="50000"/>
            </a:schemeClr>
            <a:schemeClr val="phClr">
              <a:satMod val="300000"/>
              <a:lumMod val="125000"/>
            </a:schemeClr>
          </a:duotone>
        </a:blip>
        <a:tile tx="0" ty="0" sx="100000" sy="100000" flip="none" algn="tl"/>
      </a:blipFill>
      <a:blipFill rotWithShape="1">
        <a:blip xmlns:r="http://schemas.openxmlformats.org/officeDocument/2006/relationships" r:embed="rId2">
          <a:duotone>
            <a:schemeClr val="phClr">
              <a:satMod val="135000"/>
              <a:lumMod val="80000"/>
            </a:schemeClr>
            <a:schemeClr val="phClr">
              <a:satMod val="250000"/>
              <a:lumMod val="150000"/>
            </a:schemeClr>
          </a:duotone>
        </a:blip>
        <a:stretch/>
      </a:blip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31750" cap="flat" cmpd="sng" algn="ctr">
        <a:solidFill>
          <a:schemeClr val="phClr">
            <a:shade val="90000"/>
          </a:schemeClr>
        </a:solidFill>
        <a:prstDash val="solid"/>
      </a:ln>
      <a:ln w="44450" cap="flat" cmpd="sng" algn="ctr">
        <a:solidFill>
          <a:schemeClr val="phClr">
            <a:shade val="85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a:effectStyle>
      <a:effectStyle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3">
          <a:duotone>
            <a:schemeClr val="phClr">
              <a:satMod val="150000"/>
              <a:lumMod val="50000"/>
            </a:schemeClr>
            <a:schemeClr val="phClr">
              <a:satMod val="400000"/>
              <a:lumMod val="160000"/>
            </a:schemeClr>
          </a:duotone>
        </a:blip>
        <a:stretch/>
      </a:blipFill>
    </a:bgFillStyleLst>
  </a:fmtScheme>
</a:themeOverride>
</file>

<file path=ppt/theme/themeOverride3.xml><?xml version="1.0" encoding="utf-8"?>
<a:themeOverride xmlns:a="http://schemas.openxmlformats.org/drawingml/2006/main">
  <a:clrScheme name="Vinkler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Kapital">
    <a:majorFont>
      <a:latin typeface="Calisto MT"/>
      <a:ea typeface=""/>
      <a:cs typeface=""/>
      <a:font script="Jpan" typeface="ＭＳ 明朝"/>
      <a:font script="Hans" typeface="宋体"/>
      <a:font script="Hant" typeface="新細明體"/>
    </a:majorFont>
    <a:minorFont>
      <a:latin typeface="Calisto MT"/>
      <a:ea typeface=""/>
      <a:cs typeface=""/>
      <a:font script="Jpan" typeface="ＭＳ 明朝"/>
      <a:font script="Hans" typeface="宋体"/>
      <a:font script="Hant" typeface="新細明體"/>
    </a:minorFont>
  </a:fontScheme>
  <a:fmtScheme name="Kapital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satMod val="150000"/>
              <a:lumMod val="50000"/>
            </a:schemeClr>
            <a:schemeClr val="phClr">
              <a:satMod val="300000"/>
              <a:lumMod val="125000"/>
            </a:schemeClr>
          </a:duotone>
        </a:blip>
        <a:tile tx="0" ty="0" sx="100000" sy="100000" flip="none" algn="tl"/>
      </a:blipFill>
      <a:blipFill rotWithShape="1">
        <a:blip xmlns:r="http://schemas.openxmlformats.org/officeDocument/2006/relationships" r:embed="rId2">
          <a:duotone>
            <a:schemeClr val="phClr">
              <a:satMod val="135000"/>
              <a:lumMod val="80000"/>
            </a:schemeClr>
            <a:schemeClr val="phClr">
              <a:satMod val="250000"/>
              <a:lumMod val="150000"/>
            </a:schemeClr>
          </a:duotone>
        </a:blip>
        <a:stretch/>
      </a:blip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31750" cap="flat" cmpd="sng" algn="ctr">
        <a:solidFill>
          <a:schemeClr val="phClr">
            <a:shade val="90000"/>
          </a:schemeClr>
        </a:solidFill>
        <a:prstDash val="solid"/>
      </a:ln>
      <a:ln w="44450" cap="flat" cmpd="sng" algn="ctr">
        <a:solidFill>
          <a:schemeClr val="phClr">
            <a:shade val="85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a:effectStyle>
      <a:effectStyle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3">
          <a:duotone>
            <a:schemeClr val="phClr">
              <a:satMod val="150000"/>
              <a:lumMod val="50000"/>
            </a:schemeClr>
            <a:schemeClr val="phClr">
              <a:satMod val="400000"/>
              <a:lumMod val="160000"/>
            </a:schemeClr>
          </a:duotone>
        </a:blip>
        <a:stretch/>
      </a:blipFill>
    </a:bgFillStyleLst>
  </a:fmtScheme>
</a:themeOverride>
</file>

<file path=ppt/theme/themeOverride4.xml><?xml version="1.0" encoding="utf-8"?>
<a:themeOverride xmlns:a="http://schemas.openxmlformats.org/drawingml/2006/main">
  <a:clrScheme name="Vinkler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Kapital">
    <a:majorFont>
      <a:latin typeface="Calisto MT"/>
      <a:ea typeface=""/>
      <a:cs typeface=""/>
      <a:font script="Jpan" typeface="ＭＳ 明朝"/>
      <a:font script="Hans" typeface="宋体"/>
      <a:font script="Hant" typeface="新細明體"/>
    </a:majorFont>
    <a:minorFont>
      <a:latin typeface="Calisto MT"/>
      <a:ea typeface=""/>
      <a:cs typeface=""/>
      <a:font script="Jpan" typeface="ＭＳ 明朝"/>
      <a:font script="Hans" typeface="宋体"/>
      <a:font script="Hant" typeface="新細明體"/>
    </a:minorFont>
  </a:fontScheme>
  <a:fmtScheme name="Kapital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satMod val="150000"/>
              <a:lumMod val="50000"/>
            </a:schemeClr>
            <a:schemeClr val="phClr">
              <a:satMod val="300000"/>
              <a:lumMod val="125000"/>
            </a:schemeClr>
          </a:duotone>
        </a:blip>
        <a:tile tx="0" ty="0" sx="100000" sy="100000" flip="none" algn="tl"/>
      </a:blipFill>
      <a:blipFill rotWithShape="1">
        <a:blip xmlns:r="http://schemas.openxmlformats.org/officeDocument/2006/relationships" r:embed="rId2">
          <a:duotone>
            <a:schemeClr val="phClr">
              <a:satMod val="135000"/>
              <a:lumMod val="80000"/>
            </a:schemeClr>
            <a:schemeClr val="phClr">
              <a:satMod val="250000"/>
              <a:lumMod val="150000"/>
            </a:schemeClr>
          </a:duotone>
        </a:blip>
        <a:stretch/>
      </a:blip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31750" cap="flat" cmpd="sng" algn="ctr">
        <a:solidFill>
          <a:schemeClr val="phClr">
            <a:shade val="90000"/>
          </a:schemeClr>
        </a:solidFill>
        <a:prstDash val="solid"/>
      </a:ln>
      <a:ln w="44450" cap="flat" cmpd="sng" algn="ctr">
        <a:solidFill>
          <a:schemeClr val="phClr">
            <a:shade val="85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a:effectStyle>
      <a:effectStyle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3">
          <a:duotone>
            <a:schemeClr val="phClr">
              <a:satMod val="150000"/>
              <a:lumMod val="50000"/>
            </a:schemeClr>
            <a:schemeClr val="phClr">
              <a:satMod val="400000"/>
              <a:lumMod val="160000"/>
            </a:schemeClr>
          </a:duotone>
        </a:blip>
        <a:stretch/>
      </a:blipFill>
    </a:bgFillStyleLst>
  </a:fmtScheme>
</a:themeOverride>
</file>

<file path=ppt/theme/themeOverride5.xml><?xml version="1.0" encoding="utf-8"?>
<a:themeOverride xmlns:a="http://schemas.openxmlformats.org/drawingml/2006/main">
  <a:clrScheme name="Vinkler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Kapital">
    <a:majorFont>
      <a:latin typeface="Calisto MT"/>
      <a:ea typeface=""/>
      <a:cs typeface=""/>
      <a:font script="Jpan" typeface="ＭＳ 明朝"/>
      <a:font script="Hans" typeface="宋体"/>
      <a:font script="Hant" typeface="新細明體"/>
    </a:majorFont>
    <a:minorFont>
      <a:latin typeface="Calisto MT"/>
      <a:ea typeface=""/>
      <a:cs typeface=""/>
      <a:font script="Jpan" typeface="ＭＳ 明朝"/>
      <a:font script="Hans" typeface="宋体"/>
      <a:font script="Hant" typeface="新細明體"/>
    </a:minorFont>
  </a:fontScheme>
  <a:fmtScheme name="Kapital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satMod val="150000"/>
              <a:lumMod val="50000"/>
            </a:schemeClr>
            <a:schemeClr val="phClr">
              <a:satMod val="300000"/>
              <a:lumMod val="125000"/>
            </a:schemeClr>
          </a:duotone>
        </a:blip>
        <a:tile tx="0" ty="0" sx="100000" sy="100000" flip="none" algn="tl"/>
      </a:blipFill>
      <a:blipFill rotWithShape="1">
        <a:blip xmlns:r="http://schemas.openxmlformats.org/officeDocument/2006/relationships" r:embed="rId2">
          <a:duotone>
            <a:schemeClr val="phClr">
              <a:satMod val="135000"/>
              <a:lumMod val="80000"/>
            </a:schemeClr>
            <a:schemeClr val="phClr">
              <a:satMod val="250000"/>
              <a:lumMod val="150000"/>
            </a:schemeClr>
          </a:duotone>
        </a:blip>
        <a:stretch/>
      </a:blip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31750" cap="flat" cmpd="sng" algn="ctr">
        <a:solidFill>
          <a:schemeClr val="phClr">
            <a:shade val="90000"/>
          </a:schemeClr>
        </a:solidFill>
        <a:prstDash val="solid"/>
      </a:ln>
      <a:ln w="44450" cap="flat" cmpd="sng" algn="ctr">
        <a:solidFill>
          <a:schemeClr val="phClr">
            <a:shade val="85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a:effectStyle>
      <a:effectStyle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3">
          <a:duotone>
            <a:schemeClr val="phClr">
              <a:satMod val="150000"/>
              <a:lumMod val="50000"/>
            </a:schemeClr>
            <a:schemeClr val="phClr">
              <a:satMod val="400000"/>
              <a:lumMod val="160000"/>
            </a:schemeClr>
          </a:duotone>
        </a:blip>
        <a:stretch/>
      </a:blipFill>
    </a:bgFillStyleLst>
  </a:fmtScheme>
</a:themeOverride>
</file>

<file path=ppt/theme/themeOverride6.xml><?xml version="1.0" encoding="utf-8"?>
<a:themeOverride xmlns:a="http://schemas.openxmlformats.org/drawingml/2006/main">
  <a:clrScheme name="Vinkler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Kapital">
    <a:majorFont>
      <a:latin typeface="Calisto MT"/>
      <a:ea typeface=""/>
      <a:cs typeface=""/>
      <a:font script="Jpan" typeface="ＭＳ 明朝"/>
      <a:font script="Hans" typeface="宋体"/>
      <a:font script="Hant" typeface="新細明體"/>
    </a:majorFont>
    <a:minorFont>
      <a:latin typeface="Calisto MT"/>
      <a:ea typeface=""/>
      <a:cs typeface=""/>
      <a:font script="Jpan" typeface="ＭＳ 明朝"/>
      <a:font script="Hans" typeface="宋体"/>
      <a:font script="Hant" typeface="新細明體"/>
    </a:minorFont>
  </a:fontScheme>
  <a:fmtScheme name="Kapital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satMod val="150000"/>
              <a:lumMod val="50000"/>
            </a:schemeClr>
            <a:schemeClr val="phClr">
              <a:satMod val="300000"/>
              <a:lumMod val="125000"/>
            </a:schemeClr>
          </a:duotone>
        </a:blip>
        <a:tile tx="0" ty="0" sx="100000" sy="100000" flip="none" algn="tl"/>
      </a:blipFill>
      <a:blipFill rotWithShape="1">
        <a:blip xmlns:r="http://schemas.openxmlformats.org/officeDocument/2006/relationships" r:embed="rId2">
          <a:duotone>
            <a:schemeClr val="phClr">
              <a:satMod val="135000"/>
              <a:lumMod val="80000"/>
            </a:schemeClr>
            <a:schemeClr val="phClr">
              <a:satMod val="250000"/>
              <a:lumMod val="150000"/>
            </a:schemeClr>
          </a:duotone>
        </a:blip>
        <a:stretch/>
      </a:blip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31750" cap="flat" cmpd="sng" algn="ctr">
        <a:solidFill>
          <a:schemeClr val="phClr">
            <a:shade val="90000"/>
          </a:schemeClr>
        </a:solidFill>
        <a:prstDash val="solid"/>
      </a:ln>
      <a:ln w="44450" cap="flat" cmpd="sng" algn="ctr">
        <a:solidFill>
          <a:schemeClr val="phClr">
            <a:shade val="85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a:effectStyle>
      <a:effectStyle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3">
          <a:duotone>
            <a:schemeClr val="phClr">
              <a:satMod val="150000"/>
              <a:lumMod val="50000"/>
            </a:schemeClr>
            <a:schemeClr val="phClr">
              <a:satMod val="400000"/>
              <a:lumMod val="160000"/>
            </a:schemeClr>
          </a:duotone>
        </a:blip>
        <a:stretch/>
      </a:blipFill>
    </a:bgFillStyleLst>
  </a:fmtScheme>
</a:themeOverride>
</file>

<file path=ppt/theme/themeOverride7.xml><?xml version="1.0" encoding="utf-8"?>
<a:themeOverride xmlns:a="http://schemas.openxmlformats.org/drawingml/2006/main">
  <a:clrScheme name="Vinkler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Kapital">
    <a:majorFont>
      <a:latin typeface="Calisto MT"/>
      <a:ea typeface=""/>
      <a:cs typeface=""/>
      <a:font script="Jpan" typeface="ＭＳ 明朝"/>
      <a:font script="Hans" typeface="宋体"/>
      <a:font script="Hant" typeface="新細明體"/>
    </a:majorFont>
    <a:minorFont>
      <a:latin typeface="Calisto MT"/>
      <a:ea typeface=""/>
      <a:cs typeface=""/>
      <a:font script="Jpan" typeface="ＭＳ 明朝"/>
      <a:font script="Hans" typeface="宋体"/>
      <a:font script="Hant" typeface="新細明體"/>
    </a:minorFont>
  </a:fontScheme>
  <a:fmtScheme name="Kapital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satMod val="150000"/>
              <a:lumMod val="50000"/>
            </a:schemeClr>
            <a:schemeClr val="phClr">
              <a:satMod val="300000"/>
              <a:lumMod val="125000"/>
            </a:schemeClr>
          </a:duotone>
        </a:blip>
        <a:tile tx="0" ty="0" sx="100000" sy="100000" flip="none" algn="tl"/>
      </a:blipFill>
      <a:blipFill rotWithShape="1">
        <a:blip xmlns:r="http://schemas.openxmlformats.org/officeDocument/2006/relationships" r:embed="rId2">
          <a:duotone>
            <a:schemeClr val="phClr">
              <a:satMod val="135000"/>
              <a:lumMod val="80000"/>
            </a:schemeClr>
            <a:schemeClr val="phClr">
              <a:satMod val="250000"/>
              <a:lumMod val="150000"/>
            </a:schemeClr>
          </a:duotone>
        </a:blip>
        <a:stretch/>
      </a:blip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31750" cap="flat" cmpd="sng" algn="ctr">
        <a:solidFill>
          <a:schemeClr val="phClr">
            <a:shade val="90000"/>
          </a:schemeClr>
        </a:solidFill>
        <a:prstDash val="solid"/>
      </a:ln>
      <a:ln w="44450" cap="flat" cmpd="sng" algn="ctr">
        <a:solidFill>
          <a:schemeClr val="phClr">
            <a:shade val="85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a:effectStyle>
      <a:effectStyle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3">
          <a:duotone>
            <a:schemeClr val="phClr">
              <a:satMod val="150000"/>
              <a:lumMod val="50000"/>
            </a:schemeClr>
            <a:schemeClr val="phClr">
              <a:satMod val="400000"/>
              <a:lumMod val="160000"/>
            </a:schemeClr>
          </a:duotone>
        </a:blip>
        <a:stretch/>
      </a:blipFill>
    </a:bgFillStyleLst>
  </a:fmtScheme>
</a:themeOverride>
</file>

<file path=ppt/theme/themeOverride8.xml><?xml version="1.0" encoding="utf-8"?>
<a:themeOverride xmlns:a="http://schemas.openxmlformats.org/drawingml/2006/main">
  <a:clrScheme name="Vinkler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Kapital">
    <a:majorFont>
      <a:latin typeface="Calisto MT"/>
      <a:ea typeface=""/>
      <a:cs typeface=""/>
      <a:font script="Jpan" typeface="ＭＳ 明朝"/>
      <a:font script="Hans" typeface="宋体"/>
      <a:font script="Hant" typeface="新細明體"/>
    </a:majorFont>
    <a:minorFont>
      <a:latin typeface="Calisto MT"/>
      <a:ea typeface=""/>
      <a:cs typeface=""/>
      <a:font script="Jpan" typeface="ＭＳ 明朝"/>
      <a:font script="Hans" typeface="宋体"/>
      <a:font script="Hant" typeface="新細明體"/>
    </a:minorFont>
  </a:fontScheme>
  <a:fmtScheme name="Kapital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satMod val="150000"/>
              <a:lumMod val="50000"/>
            </a:schemeClr>
            <a:schemeClr val="phClr">
              <a:satMod val="300000"/>
              <a:lumMod val="125000"/>
            </a:schemeClr>
          </a:duotone>
        </a:blip>
        <a:tile tx="0" ty="0" sx="100000" sy="100000" flip="none" algn="tl"/>
      </a:blipFill>
      <a:blipFill rotWithShape="1">
        <a:blip xmlns:r="http://schemas.openxmlformats.org/officeDocument/2006/relationships" r:embed="rId2">
          <a:duotone>
            <a:schemeClr val="phClr">
              <a:satMod val="135000"/>
              <a:lumMod val="80000"/>
            </a:schemeClr>
            <a:schemeClr val="phClr">
              <a:satMod val="250000"/>
              <a:lumMod val="150000"/>
            </a:schemeClr>
          </a:duotone>
        </a:blip>
        <a:stretch/>
      </a:blip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31750" cap="flat" cmpd="sng" algn="ctr">
        <a:solidFill>
          <a:schemeClr val="phClr">
            <a:shade val="90000"/>
          </a:schemeClr>
        </a:solidFill>
        <a:prstDash val="solid"/>
      </a:ln>
      <a:ln w="44450" cap="flat" cmpd="sng" algn="ctr">
        <a:solidFill>
          <a:schemeClr val="phClr">
            <a:shade val="85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a:effectStyle>
      <a:effectStyle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3">
          <a:duotone>
            <a:schemeClr val="phClr">
              <a:satMod val="150000"/>
              <a:lumMod val="50000"/>
            </a:schemeClr>
            <a:schemeClr val="phClr">
              <a:satMod val="400000"/>
              <a:lumMod val="160000"/>
            </a:schemeClr>
          </a:duotone>
        </a:blip>
        <a:stretch/>
      </a:blipFill>
    </a:bgFillStyleLst>
  </a:fmtScheme>
</a:themeOverride>
</file>

<file path=ppt/theme/themeOverride9.xml><?xml version="1.0" encoding="utf-8"?>
<a:themeOverride xmlns:a="http://schemas.openxmlformats.org/drawingml/2006/main">
  <a:clrScheme name="Vinkler">
    <a:dk1>
      <a:srgbClr val="000000"/>
    </a:dk1>
    <a:lt1>
      <a:srgbClr val="FFFFFF"/>
    </a:lt1>
    <a:dk2>
      <a:srgbClr val="434342"/>
    </a:dk2>
    <a:lt2>
      <a:srgbClr val="CDD7D9"/>
    </a:lt2>
    <a:accent1>
      <a:srgbClr val="797B7E"/>
    </a:accent1>
    <a:accent2>
      <a:srgbClr val="F96A1B"/>
    </a:accent2>
    <a:accent3>
      <a:srgbClr val="08A1D9"/>
    </a:accent3>
    <a:accent4>
      <a:srgbClr val="7C984A"/>
    </a:accent4>
    <a:accent5>
      <a:srgbClr val="C2AD8D"/>
    </a:accent5>
    <a:accent6>
      <a:srgbClr val="506E94"/>
    </a:accent6>
    <a:hlink>
      <a:srgbClr val="5F5F5F"/>
    </a:hlink>
    <a:folHlink>
      <a:srgbClr val="969696"/>
    </a:folHlink>
  </a:clrScheme>
  <a:fontScheme name="Kapital">
    <a:majorFont>
      <a:latin typeface="Calisto MT"/>
      <a:ea typeface=""/>
      <a:cs typeface=""/>
      <a:font script="Jpan" typeface="ＭＳ 明朝"/>
      <a:font script="Hans" typeface="宋体"/>
      <a:font script="Hant" typeface="新細明體"/>
    </a:majorFont>
    <a:minorFont>
      <a:latin typeface="Calisto MT"/>
      <a:ea typeface=""/>
      <a:cs typeface=""/>
      <a:font script="Jpan" typeface="ＭＳ 明朝"/>
      <a:font script="Hans" typeface="宋体"/>
      <a:font script="Hant" typeface="新細明體"/>
    </a:minorFont>
  </a:fontScheme>
  <a:fmtScheme name="Kapital">
    <a:fillStyleLst>
      <a:solidFill>
        <a:schemeClr val="phClr"/>
      </a:solidFill>
      <a:blipFill rotWithShape="1">
        <a:blip xmlns:r="http://schemas.openxmlformats.org/officeDocument/2006/relationships" r:embed="rId1">
          <a:duotone>
            <a:schemeClr val="phClr">
              <a:satMod val="150000"/>
              <a:lumMod val="50000"/>
            </a:schemeClr>
            <a:schemeClr val="phClr">
              <a:satMod val="300000"/>
              <a:lumMod val="125000"/>
            </a:schemeClr>
          </a:duotone>
        </a:blip>
        <a:tile tx="0" ty="0" sx="100000" sy="100000" flip="none" algn="tl"/>
      </a:blipFill>
      <a:blipFill rotWithShape="1">
        <a:blip xmlns:r="http://schemas.openxmlformats.org/officeDocument/2006/relationships" r:embed="rId2">
          <a:duotone>
            <a:schemeClr val="phClr">
              <a:satMod val="135000"/>
              <a:lumMod val="80000"/>
            </a:schemeClr>
            <a:schemeClr val="phClr">
              <a:satMod val="250000"/>
              <a:lumMod val="150000"/>
            </a:schemeClr>
          </a:duotone>
        </a:blip>
        <a:stretch/>
      </a:blip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31750" cap="flat" cmpd="sng" algn="ctr">
        <a:solidFill>
          <a:schemeClr val="phClr">
            <a:shade val="90000"/>
          </a:schemeClr>
        </a:solidFill>
        <a:prstDash val="solid"/>
      </a:ln>
      <a:ln w="44450" cap="flat" cmpd="sng" algn="ctr">
        <a:solidFill>
          <a:schemeClr val="phClr">
            <a:shade val="85000"/>
          </a:schemeClr>
        </a:solidFill>
        <a:prstDash val="solid"/>
      </a:ln>
    </a:lnStyleLst>
    <a:effectStyleLst>
      <a:effectStyle>
        <a:effectLst/>
      </a:effectStyle>
      <a:effectStyle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a:effectStyle>
      <a:effectStyle>
        <a:effectLst>
          <a:innerShdw blurRad="190500">
            <a:srgbClr val="000000">
              <a:alpha val="50000"/>
            </a:srgbClr>
          </a:innerShdw>
        </a:effectLst>
        <a:scene3d>
          <a:camera prst="perspectiveFront" fov="4800000"/>
          <a:lightRig rig="twoPt" dir="t">
            <a:rot lat="0" lon="0" rev="4800000"/>
          </a:lightRig>
        </a:scene3d>
        <a:sp3d>
          <a:bevelT w="0" h="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blipFill rotWithShape="1">
        <a:blip xmlns:r="http://schemas.openxmlformats.org/officeDocument/2006/relationships" r:embed="rId3">
          <a:duotone>
            <a:schemeClr val="phClr">
              <a:satMod val="150000"/>
              <a:lumMod val="50000"/>
            </a:schemeClr>
            <a:schemeClr val="phClr">
              <a:satMod val="400000"/>
              <a:lumMod val="160000"/>
            </a:schemeClr>
          </a:duotone>
        </a:blip>
        <a:stretch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InFact 2012.potx</Template>
  <TotalTime>10415</TotalTime>
  <Words>497</Words>
  <Application>Microsoft Macintosh PowerPoint</Application>
  <PresentationFormat>Skjermfremvisning (4:3)</PresentationFormat>
  <Paragraphs>97</Paragraphs>
  <Slides>18</Slides>
  <Notes>1</Notes>
  <HiddenSlides>0</HiddenSlides>
  <MMClips>0</MMClips>
  <ScaleCrop>false</ScaleCrop>
  <HeadingPairs>
    <vt:vector size="4" baseType="variant">
      <vt:variant>
        <vt:lpstr>Utformingsmal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19" baseType="lpstr">
      <vt:lpstr>InFact 2012</vt:lpstr>
      <vt:lpstr>Hvordan kommuniserer motorbransjen?</vt:lpstr>
      <vt:lpstr>Undersøkelsen</vt:lpstr>
      <vt:lpstr>Lysbilde 3</vt:lpstr>
      <vt:lpstr>Hvilken av følgende kommunikasjonsplattformer anser du som viktigst for din bedrift eller dine produkter?</vt:lpstr>
      <vt:lpstr>Hvor stor er ressursbruken på markeds- og eller PR-tiltak i din bedrift i dag i forhold til for 3 år siden?</vt:lpstr>
      <vt:lpstr>Hvilke av følgende eksterne kommunikasjonstiltak bruker din bedrift?</vt:lpstr>
      <vt:lpstr>Hva er den viktigste betalte kanalen for å skape merkekjennskap/bygge omdømme for din bedrift?</vt:lpstr>
      <vt:lpstr>Hvilke av følgende egne kanaler benytter  din bedrift seg av?</vt:lpstr>
      <vt:lpstr>Hvilke av følgende sosiale medier benytter  din bedrift seg av?</vt:lpstr>
      <vt:lpstr>Hvilke er de viktigste redaksjonelle mediene å annonsere i for din bedrift?</vt:lpstr>
      <vt:lpstr>Hva slags aktiviteter gjør din bedrift for å få redaksjonell PR?</vt:lpstr>
      <vt:lpstr>Bruker dere profesjonelt PR-byrå  til disse aktivitetene? </vt:lpstr>
      <vt:lpstr>Hvor stor andel redaksjonell PR er integrert i din bedrifts markedsplan i år? </vt:lpstr>
      <vt:lpstr>Hvor viktig anser du at redaksjonell PR er i forhold til betalt reklame med tanke på merkevarekjennskap/omdømmebygging?</vt:lpstr>
      <vt:lpstr>Hvor viktig anser du at egne kanaler er i forhold til betalt reklame med tanke på  merkevarekjennskap/omdømmebygging?</vt:lpstr>
      <vt:lpstr>Hvor viktig anser du at sosiale medier er i forhold til betalt reklame med tanke på  merkevarekjennskap/omdømmebygging?</vt:lpstr>
      <vt:lpstr>Dersom din bedrift får behov for ytterligere PR/markedsassistanse, vil dere…….</vt:lpstr>
      <vt:lpstr>Undersøkelsen viser at:</vt:lpstr>
    </vt:vector>
  </TitlesOfParts>
  <Company>InFact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Debatt om mediedekningen etter 22. juli</dc:title>
  <dc:creator>Magnus Larsson</dc:creator>
  <cp:lastModifiedBy>Frederik Finnes</cp:lastModifiedBy>
  <cp:revision>90</cp:revision>
  <dcterms:created xsi:type="dcterms:W3CDTF">2013-09-12T08:24:47Z</dcterms:created>
  <dcterms:modified xsi:type="dcterms:W3CDTF">2013-09-12T08:26:53Z</dcterms:modified>
</cp:coreProperties>
</file>